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79"/>
  </p:notesMasterIdLst>
  <p:sldIdLst>
    <p:sldId id="311" r:id="rId2"/>
    <p:sldId id="306" r:id="rId3"/>
    <p:sldId id="257" r:id="rId4"/>
    <p:sldId id="258" r:id="rId5"/>
    <p:sldId id="326" r:id="rId6"/>
    <p:sldId id="259" r:id="rId7"/>
    <p:sldId id="315" r:id="rId8"/>
    <p:sldId id="327" r:id="rId9"/>
    <p:sldId id="316" r:id="rId10"/>
    <p:sldId id="337" r:id="rId11"/>
    <p:sldId id="314" r:id="rId12"/>
    <p:sldId id="328" r:id="rId13"/>
    <p:sldId id="261" r:id="rId14"/>
    <p:sldId id="262" r:id="rId15"/>
    <p:sldId id="317" r:id="rId16"/>
    <p:sldId id="329" r:id="rId17"/>
    <p:sldId id="263" r:id="rId18"/>
    <p:sldId id="330" r:id="rId19"/>
    <p:sldId id="318" r:id="rId20"/>
    <p:sldId id="338" r:id="rId21"/>
    <p:sldId id="265" r:id="rId22"/>
    <p:sldId id="339" r:id="rId23"/>
    <p:sldId id="266" r:id="rId24"/>
    <p:sldId id="268" r:id="rId25"/>
    <p:sldId id="270" r:id="rId26"/>
    <p:sldId id="319" r:id="rId27"/>
    <p:sldId id="271" r:id="rId28"/>
    <p:sldId id="273" r:id="rId29"/>
    <p:sldId id="331" r:id="rId30"/>
    <p:sldId id="274" r:id="rId31"/>
    <p:sldId id="320" r:id="rId32"/>
    <p:sldId id="276" r:id="rId33"/>
    <p:sldId id="277" r:id="rId34"/>
    <p:sldId id="278" r:id="rId35"/>
    <p:sldId id="279" r:id="rId36"/>
    <p:sldId id="280" r:id="rId37"/>
    <p:sldId id="281" r:id="rId38"/>
    <p:sldId id="321" r:id="rId39"/>
    <p:sldId id="322" r:id="rId40"/>
    <p:sldId id="340" r:id="rId41"/>
    <p:sldId id="282" r:id="rId42"/>
    <p:sldId id="283" r:id="rId43"/>
    <p:sldId id="286" r:id="rId44"/>
    <p:sldId id="323" r:id="rId45"/>
    <p:sldId id="332" r:id="rId46"/>
    <p:sldId id="324" r:id="rId47"/>
    <p:sldId id="341" r:id="rId48"/>
    <p:sldId id="287" r:id="rId49"/>
    <p:sldId id="325" r:id="rId50"/>
    <p:sldId id="289" r:id="rId51"/>
    <p:sldId id="290" r:id="rId52"/>
    <p:sldId id="291" r:id="rId53"/>
    <p:sldId id="292" r:id="rId54"/>
    <p:sldId id="342" r:id="rId55"/>
    <p:sldId id="293" r:id="rId56"/>
    <p:sldId id="294" r:id="rId57"/>
    <p:sldId id="333" r:id="rId58"/>
    <p:sldId id="343" r:id="rId59"/>
    <p:sldId id="295" r:id="rId60"/>
    <p:sldId id="296" r:id="rId61"/>
    <p:sldId id="297" r:id="rId62"/>
    <p:sldId id="298" r:id="rId63"/>
    <p:sldId id="299" r:id="rId64"/>
    <p:sldId id="300" r:id="rId65"/>
    <p:sldId id="334" r:id="rId66"/>
    <p:sldId id="301" r:id="rId67"/>
    <p:sldId id="335" r:id="rId68"/>
    <p:sldId id="302" r:id="rId69"/>
    <p:sldId id="303" r:id="rId70"/>
    <p:sldId id="304" r:id="rId71"/>
    <p:sldId id="305" r:id="rId72"/>
    <p:sldId id="336" r:id="rId73"/>
    <p:sldId id="344" r:id="rId74"/>
    <p:sldId id="308" r:id="rId75"/>
    <p:sldId id="309" r:id="rId76"/>
    <p:sldId id="310" r:id="rId77"/>
    <p:sldId id="313" r:id="rId78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47E09A5-198C-41C6-AE21-E2E2C82FD3CC}">
          <p14:sldIdLst>
            <p14:sldId id="311"/>
            <p14:sldId id="306"/>
          </p14:sldIdLst>
        </p14:section>
        <p14:section name="无标题节" id="{F2243D4B-6E84-4F8B-8048-89391E835A9A}">
          <p14:sldIdLst>
            <p14:sldId id="257"/>
            <p14:sldId id="258"/>
            <p14:sldId id="326"/>
            <p14:sldId id="259"/>
            <p14:sldId id="315"/>
            <p14:sldId id="327"/>
            <p14:sldId id="316"/>
          </p14:sldIdLst>
        </p14:section>
        <p14:section name="无标题节" id="{5057B761-2D51-4669-8420-CD3727DBDF9A}">
          <p14:sldIdLst>
            <p14:sldId id="337"/>
            <p14:sldId id="314"/>
            <p14:sldId id="328"/>
            <p14:sldId id="261"/>
            <p14:sldId id="262"/>
            <p14:sldId id="317"/>
            <p14:sldId id="329"/>
            <p14:sldId id="263"/>
            <p14:sldId id="330"/>
            <p14:sldId id="318"/>
          </p14:sldIdLst>
        </p14:section>
        <p14:section name="无标题节" id="{FD0A155D-B922-43F1-A303-D1ADB182A675}">
          <p14:sldIdLst>
            <p14:sldId id="338"/>
            <p14:sldId id="265"/>
          </p14:sldIdLst>
        </p14:section>
        <p14:section name="无标题节" id="{B5D249C9-116E-4821-B35D-4881B7952029}">
          <p14:sldIdLst>
            <p14:sldId id="339"/>
            <p14:sldId id="266"/>
            <p14:sldId id="268"/>
            <p14:sldId id="270"/>
            <p14:sldId id="319"/>
            <p14:sldId id="271"/>
            <p14:sldId id="273"/>
            <p14:sldId id="331"/>
            <p14:sldId id="274"/>
            <p14:sldId id="320"/>
            <p14:sldId id="276"/>
            <p14:sldId id="277"/>
            <p14:sldId id="278"/>
            <p14:sldId id="279"/>
            <p14:sldId id="280"/>
            <p14:sldId id="281"/>
            <p14:sldId id="321"/>
            <p14:sldId id="322"/>
          </p14:sldIdLst>
        </p14:section>
        <p14:section name="无标题节" id="{7805DD54-10D3-4FF4-8AA9-619FFD7A3331}">
          <p14:sldIdLst>
            <p14:sldId id="340"/>
            <p14:sldId id="282"/>
            <p14:sldId id="283"/>
            <p14:sldId id="286"/>
            <p14:sldId id="323"/>
            <p14:sldId id="332"/>
            <p14:sldId id="324"/>
          </p14:sldIdLst>
        </p14:section>
        <p14:section name="无标题节" id="{ACCAEACC-1142-496B-A4AE-6EE7744C051A}">
          <p14:sldIdLst>
            <p14:sldId id="341"/>
            <p14:sldId id="287"/>
            <p14:sldId id="325"/>
            <p14:sldId id="289"/>
            <p14:sldId id="290"/>
            <p14:sldId id="291"/>
            <p14:sldId id="292"/>
          </p14:sldIdLst>
        </p14:section>
        <p14:section name="无标题节" id="{B6DEE439-C7E2-455E-806D-466533B575E8}">
          <p14:sldIdLst>
            <p14:sldId id="342"/>
            <p14:sldId id="293"/>
            <p14:sldId id="294"/>
            <p14:sldId id="333"/>
          </p14:sldIdLst>
        </p14:section>
        <p14:section name="无标题节" id="{844F4517-0033-41F8-9EA9-CA19FF439756}">
          <p14:sldIdLst>
            <p14:sldId id="343"/>
            <p14:sldId id="295"/>
            <p14:sldId id="296"/>
            <p14:sldId id="297"/>
            <p14:sldId id="298"/>
            <p14:sldId id="299"/>
            <p14:sldId id="300"/>
            <p14:sldId id="334"/>
            <p14:sldId id="301"/>
            <p14:sldId id="335"/>
            <p14:sldId id="302"/>
            <p14:sldId id="303"/>
            <p14:sldId id="304"/>
            <p14:sldId id="305"/>
            <p14:sldId id="336"/>
          </p14:sldIdLst>
        </p14:section>
        <p14:section name="无标题节" id="{FE753008-8998-4D47-98B1-8DF0A6A2BFAA}">
          <p14:sldIdLst>
            <p14:sldId id="344"/>
            <p14:sldId id="308"/>
            <p14:sldId id="309"/>
            <p14:sldId id="310"/>
            <p14:sldId id="31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526">
          <p15:clr>
            <a:srgbClr val="A4A3A4"/>
          </p15:clr>
        </p15:guide>
        <p15:guide id="2" pos="1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-1656" y="-120"/>
      </p:cViewPr>
      <p:guideLst>
        <p:guide orient="horz" pos="1526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619DED1-BFE4-478D-9BEB-3F2F60B594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7045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CF0C09-63C3-40A5-841A-D495CBD142E4}" type="slidenum">
              <a:rPr lang="en-US" altLang="zh-CN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2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60787C-F35F-4EED-85C2-665D62C7B2EB}" type="slidenum">
              <a:rPr lang="en-US" altLang="zh-CN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6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17230A3-EB92-4D00-8251-92F05E83A383}" type="slidenum">
              <a:rPr lang="en-US" altLang="zh-CN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19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809475-9DC1-4A53-8630-20056ABE46A4}" type="slidenum">
              <a:rPr lang="en-US" altLang="zh-CN"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7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0492D8-D88A-4A8A-9EBD-94ECC0EB98C9}" type="slidenum">
              <a:rPr lang="en-US" altLang="zh-CN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48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7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A51551-B799-448B-B0A7-B2180E63D493}" type="slidenum">
              <a:rPr lang="en-US" altLang="zh-CN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4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B137B8-6781-4315-A2FD-B1E587C1DE6C}" type="slidenum">
              <a:rPr lang="en-US" altLang="zh-CN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6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89451C-71A4-495C-BE6F-1B35F66F2923}" type="slidenum">
              <a:rPr lang="en-US" altLang="zh-CN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7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B28945-F8E6-4B96-986A-1F6ACD7C614F}" type="slidenum">
              <a:rPr lang="en-US" altLang="zh-CN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8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2B4C85-5003-4657-947A-58156636757F}" type="slidenum">
              <a:rPr lang="en-US" altLang="zh-CN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17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3F804-2F67-4532-9C9A-8C4B9D15A7FC}" type="slidenum">
              <a:rPr lang="en-US" altLang="zh-CN">
                <a:latin typeface="Times New Roman" panose="02020603050405020304" pitchFamily="18" charset="0"/>
              </a:rPr>
              <a:pPr/>
              <a:t>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38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7E4973-9C67-4BE9-AB5A-CBD1CB372DCE}" type="slidenum">
              <a:rPr lang="en-US" altLang="zh-CN">
                <a:latin typeface="Times New Roman" panose="02020603050405020304" pitchFamily="18" charset="0"/>
              </a:rPr>
              <a:pPr/>
              <a:t>28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5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33810A-4506-46C4-8F85-FE95915F2941}" type="slidenum">
              <a:rPr lang="en-US" altLang="zh-CN">
                <a:latin typeface="Times New Roman" panose="02020603050405020304" pitchFamily="18" charset="0"/>
              </a:rPr>
              <a:pPr/>
              <a:t>30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89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4A3803-2423-4077-BFDF-D48232C8D626}" type="slidenum">
              <a:rPr lang="en-US" altLang="zh-CN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635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3F8070-E2E3-473E-9148-E2FD8BD7F109}" type="slidenum">
              <a:rPr lang="en-US" altLang="zh-CN">
                <a:latin typeface="Times New Roman" panose="02020603050405020304" pitchFamily="18" charset="0"/>
              </a:rPr>
              <a:pPr/>
              <a:t>33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13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CCBC21F-3911-4655-BCBD-E2FB44BA19C3}" type="slidenum">
              <a:rPr lang="en-US" altLang="zh-CN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07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2D03BB-9855-4795-B104-82A9F9E4D8B8}" type="slidenum">
              <a:rPr lang="en-US" altLang="zh-CN">
                <a:latin typeface="Times New Roman" panose="02020603050405020304" pitchFamily="18" charset="0"/>
              </a:rPr>
              <a:pPr/>
              <a:t>35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0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C749F-0C23-4D5F-B677-0BF617AE779A}" type="slidenum">
              <a:rPr lang="en-US" altLang="zh-CN">
                <a:latin typeface="Times New Roman" panose="02020603050405020304" pitchFamily="18" charset="0"/>
              </a:rPr>
              <a:pPr/>
              <a:t>36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577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03A728-71CF-4F9D-8599-F4B7CCCFE714}" type="slidenum">
              <a:rPr lang="en-US" altLang="zh-CN">
                <a:latin typeface="Times New Roman" panose="02020603050405020304" pitchFamily="18" charset="0"/>
              </a:rPr>
              <a:pPr/>
              <a:t>37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31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40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3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03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1A9F62-B625-48FD-B4B5-8FDE58295477}" type="slidenum">
              <a:rPr lang="en-US" altLang="zh-CN">
                <a:latin typeface="Times New Roman" panose="02020603050405020304" pitchFamily="18" charset="0"/>
              </a:rPr>
              <a:pPr/>
              <a:t>41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18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2CD060-4F90-4462-97D0-2E6EBFF5F1ED}" type="slidenum">
              <a:rPr lang="en-US" altLang="zh-CN">
                <a:latin typeface="Times New Roman" panose="02020603050405020304" pitchFamily="18" charset="0"/>
              </a:rPr>
              <a:pPr/>
              <a:t>42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576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94ED85-65F9-44BF-B858-CA6817414C78}" type="slidenum">
              <a:rPr lang="en-US" altLang="zh-CN">
                <a:latin typeface="Times New Roman" panose="02020603050405020304" pitchFamily="18" charset="0"/>
              </a:rPr>
              <a:pPr/>
              <a:t>43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077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47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9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1CEF14-831C-4B25-AAC0-C371186CFF8A}" type="slidenum">
              <a:rPr lang="en-US" altLang="zh-CN">
                <a:latin typeface="Times New Roman" panose="02020603050405020304" pitchFamily="18" charset="0"/>
              </a:rPr>
              <a:pPr/>
              <a:t>48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4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EE3F57F-EDAF-49F8-AEFD-AF309E1387A8}" type="slidenum">
              <a:rPr lang="en-US" altLang="zh-CN">
                <a:latin typeface="Times New Roman" panose="02020603050405020304" pitchFamily="18" charset="0"/>
              </a:rPr>
              <a:pPr/>
              <a:t>49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66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E6FE14-60DC-4401-B658-6C531A029F70}" type="slidenum">
              <a:rPr lang="en-US" altLang="zh-CN">
                <a:latin typeface="Times New Roman" panose="02020603050405020304" pitchFamily="18" charset="0"/>
              </a:rPr>
              <a:pPr/>
              <a:t>50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16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859BD6-9F0F-4662-90E8-BEB6A31B6880}" type="slidenum">
              <a:rPr lang="en-US" altLang="zh-CN">
                <a:latin typeface="Times New Roman" panose="02020603050405020304" pitchFamily="18" charset="0"/>
              </a:rPr>
              <a:pPr/>
              <a:t>51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17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4A15D1-A466-431E-B075-DC78A54E53F5}" type="slidenum">
              <a:rPr lang="en-US" altLang="zh-CN">
                <a:latin typeface="Times New Roman" panose="02020603050405020304" pitchFamily="18" charset="0"/>
              </a:rPr>
              <a:pPr/>
              <a:t>52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3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E85A14-8C13-48EF-BBCF-092ACBF74084}" type="slidenum">
              <a:rPr lang="en-US" altLang="zh-CN">
                <a:latin typeface="Times New Roman" panose="02020603050405020304" pitchFamily="18" charset="0"/>
              </a:rPr>
              <a:pPr/>
              <a:t>53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4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B02DD4-47E2-40F7-A551-77DCA8DD9130}" type="slidenum">
              <a:rPr lang="en-US" altLang="zh-CN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5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54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13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B820BC-1C97-420B-BC6E-4641AD2B45F1}" type="slidenum">
              <a:rPr lang="en-US" altLang="zh-CN">
                <a:latin typeface="Times New Roman" panose="02020603050405020304" pitchFamily="18" charset="0"/>
              </a:rPr>
              <a:pPr/>
              <a:t>55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06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25E618-AF47-422D-8E0F-405DED2A092B}" type="slidenum">
              <a:rPr lang="en-US" altLang="zh-CN">
                <a:latin typeface="Times New Roman" panose="02020603050405020304" pitchFamily="18" charset="0"/>
              </a:rPr>
              <a:pPr/>
              <a:t>56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2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10A2BB6-92C8-4327-A6DD-726D5FBEEBB0}" type="slidenum">
              <a:rPr lang="en-US" altLang="zh-CN">
                <a:latin typeface="Times New Roman" panose="02020603050405020304" pitchFamily="18" charset="0"/>
              </a:rPr>
              <a:pPr/>
              <a:t>57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92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58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6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9FA2A6-F2F1-4984-A473-714573217758}" type="slidenum">
              <a:rPr lang="en-US" altLang="zh-CN">
                <a:latin typeface="Times New Roman" panose="02020603050405020304" pitchFamily="18" charset="0"/>
              </a:rPr>
              <a:pPr/>
              <a:t>59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83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42E54-745A-4BF1-AB40-662D4B01C757}" type="slidenum">
              <a:rPr lang="en-US" altLang="zh-CN">
                <a:latin typeface="Times New Roman" panose="02020603050405020304" pitchFamily="18" charset="0"/>
              </a:rPr>
              <a:pPr/>
              <a:t>60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13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F13F8B5-4831-44DE-8DA9-FF01E22D6D2E}" type="slidenum">
              <a:rPr lang="en-US" altLang="zh-CN">
                <a:latin typeface="Times New Roman" panose="02020603050405020304" pitchFamily="18" charset="0"/>
              </a:rPr>
              <a:pPr/>
              <a:t>61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76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17F2FD-8EF3-452B-8E72-1C6D1EA7244F}" type="slidenum">
              <a:rPr lang="en-US" altLang="zh-CN">
                <a:latin typeface="Times New Roman" panose="02020603050405020304" pitchFamily="18" charset="0"/>
              </a:rPr>
              <a:pPr/>
              <a:t>62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590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7E338EC-0060-4615-8025-5F198C643613}" type="slidenum">
              <a:rPr lang="en-US" altLang="zh-CN">
                <a:latin typeface="Times New Roman" panose="02020603050405020304" pitchFamily="18" charset="0"/>
              </a:rPr>
              <a:pPr/>
              <a:t>63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2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47EDFE-2818-4EFC-BBB1-F1BEA35350A3}" type="slidenum">
              <a:rPr lang="en-US" altLang="zh-CN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DD4F88-E8A5-47DB-929E-24C3AF3DE843}" type="slidenum">
              <a:rPr lang="en-US" altLang="zh-CN">
                <a:latin typeface="Times New Roman" panose="02020603050405020304" pitchFamily="18" charset="0"/>
              </a:rPr>
              <a:pPr/>
              <a:t>64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25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58C4BB-D9B2-48F1-B8C1-5EADE47B1BDB}" type="slidenum">
              <a:rPr lang="en-US" altLang="zh-CN">
                <a:latin typeface="Times New Roman" panose="02020603050405020304" pitchFamily="18" charset="0"/>
              </a:rPr>
              <a:pPr/>
              <a:t>65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457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6117CF-19AB-429D-96E8-7EEB364188CF}" type="slidenum">
              <a:rPr lang="en-US" altLang="zh-CN">
                <a:latin typeface="Times New Roman" panose="02020603050405020304" pitchFamily="18" charset="0"/>
              </a:rPr>
              <a:pPr/>
              <a:t>66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42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FC454B-1325-4FD6-AE31-04DD7B14B225}" type="slidenum">
              <a:rPr lang="en-US" altLang="zh-CN">
                <a:latin typeface="Times New Roman" panose="02020603050405020304" pitchFamily="18" charset="0"/>
              </a:rPr>
              <a:pPr/>
              <a:t>67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21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4AC386-170D-4833-A2DB-6A181FEA0D05}" type="slidenum">
              <a:rPr lang="en-US" altLang="zh-CN">
                <a:latin typeface="Times New Roman" panose="02020603050405020304" pitchFamily="18" charset="0"/>
              </a:rPr>
              <a:pPr/>
              <a:t>68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29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7BAAFD-14E8-46FE-8B68-857FD7F7E51D}" type="slidenum">
              <a:rPr lang="en-US" altLang="zh-CN">
                <a:latin typeface="Times New Roman" panose="02020603050405020304" pitchFamily="18" charset="0"/>
              </a:rPr>
              <a:pPr/>
              <a:t>69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012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0A82B3-19BE-4B67-A4D7-3A515442C0BA}" type="slidenum">
              <a:rPr lang="en-US" altLang="zh-CN">
                <a:latin typeface="Times New Roman" panose="02020603050405020304" pitchFamily="18" charset="0"/>
              </a:rPr>
              <a:pPr/>
              <a:t>70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03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3D4BDD-53CD-4DAE-9B7B-77BCB864568F}" type="slidenum">
              <a:rPr lang="en-US" altLang="zh-CN">
                <a:latin typeface="Times New Roman" panose="02020603050405020304" pitchFamily="18" charset="0"/>
              </a:rPr>
              <a:pPr/>
              <a:t>71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99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2B9731-A805-4BD8-9455-C86A60EB1115}" type="slidenum">
              <a:rPr lang="en-US" altLang="zh-CN">
                <a:latin typeface="Times New Roman" panose="02020603050405020304" pitchFamily="18" charset="0"/>
              </a:rPr>
              <a:pPr/>
              <a:t>72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16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73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841A49-B380-4EF7-AE0C-7B702932A10A}" type="slidenum">
              <a:rPr lang="en-US" altLang="zh-CN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6057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665BEA-1D11-4053-9F7C-ECFD76406125}" type="slidenum">
              <a:rPr lang="en-US" altLang="zh-CN">
                <a:latin typeface="Times New Roman" panose="02020603050405020304" pitchFamily="18" charset="0"/>
              </a:rPr>
              <a:pPr/>
              <a:t>74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121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ED48F4-5C42-44E8-A851-27F0727D6FAE}" type="slidenum">
              <a:rPr lang="en-US" altLang="zh-CN">
                <a:latin typeface="Times New Roman" panose="02020603050405020304" pitchFamily="18" charset="0"/>
              </a:rPr>
              <a:pPr/>
              <a:t>75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83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001C10-23F2-44DF-A169-36CC4E7E1B9E}" type="slidenum">
              <a:rPr lang="en-US" altLang="zh-CN">
                <a:latin typeface="Times New Roman" panose="02020603050405020304" pitchFamily="18" charset="0"/>
              </a:rPr>
              <a:pPr/>
              <a:t>76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289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3E6A82-4AB5-4D03-9FBF-B4A903121D3B}" type="slidenum">
              <a:rPr lang="en-US" altLang="zh-CN">
                <a:latin typeface="Times New Roman" panose="02020603050405020304" pitchFamily="18" charset="0"/>
              </a:rPr>
              <a:pPr/>
              <a:t>77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1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E0C34D-3D11-4FA0-8FC5-F2065A33B91B}" type="slidenum">
              <a:rPr lang="en-US" altLang="zh-CN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7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9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2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z="1800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z="1800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z="1800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052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Concepts– 9</a:t>
            </a:r>
            <a:r>
              <a:rPr lang="en-US" altLang="zh-CN" sz="1400" b="1" baseline="30000" smtClean="0">
                <a:solidFill>
                  <a:srgbClr val="336699"/>
                </a:solidFill>
                <a:latin typeface="Helvetica" panose="020B0604020202020204" pitchFamily="34" charset="0"/>
              </a:rPr>
              <a:t>9h</a:t>
            </a:r>
            <a:r>
              <a:rPr lang="en-US" altLang="zh-CN" sz="1400" b="1" smtClean="0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54638"/>
            <a:ext cx="3505200" cy="2517775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zh-CN" altLang="zh-CN" sz="1800" smtClean="0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4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7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24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5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3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52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4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3588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22" tIns="65311" rIns="130622" bIns="65311"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354763" y="8818563"/>
            <a:ext cx="730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12.</a:t>
            </a:r>
            <a:fld id="{956BA684-EAE3-487C-A0C3-A2F2ACDFDBFF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 – 9</a:t>
            </a:r>
            <a:r>
              <a:rPr lang="en-US" altLang="zh-CN" sz="1400" b="1" baseline="30000" smtClean="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11: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/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1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443038" y="369888"/>
            <a:ext cx="115871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File-System Implementation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482388" cy="6040438"/>
          </a:xfrm>
        </p:spPr>
        <p:txBody>
          <a:bodyPr/>
          <a:lstStyle/>
          <a:p>
            <a:r>
              <a:rPr lang="en-US" altLang="zh-CN" smtClean="0"/>
              <a:t>We have system calls at the API level, but how do we implement their functions?</a:t>
            </a:r>
          </a:p>
          <a:p>
            <a:pPr lvl="1"/>
            <a:r>
              <a:rPr lang="en-US" altLang="zh-CN" smtClean="0"/>
              <a:t>On-disk and in-memory structures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Boot control block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contains info needed by system to boot OS from that volume</a:t>
            </a:r>
          </a:p>
          <a:p>
            <a:pPr lvl="1"/>
            <a:r>
              <a:rPr lang="en-US" altLang="zh-CN" smtClean="0"/>
              <a:t>Needed if volume contains OS, usually first block of volume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Volume control block </a:t>
            </a:r>
            <a:r>
              <a:rPr lang="en-US" altLang="zh-CN" b="1" smtClean="0">
                <a:solidFill>
                  <a:srgbClr val="000000"/>
                </a:solidFill>
              </a:rPr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superblock, master file table</a:t>
            </a:r>
            <a:r>
              <a:rPr lang="en-US" altLang="zh-CN" b="1" smtClean="0">
                <a:solidFill>
                  <a:srgbClr val="000000"/>
                </a:solidFill>
              </a:rPr>
              <a:t>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contains volume details</a:t>
            </a:r>
          </a:p>
          <a:p>
            <a:pPr lvl="1"/>
            <a:r>
              <a:rPr lang="en-US" altLang="zh-CN" smtClean="0"/>
              <a:t>Total # of blocks, # of free blocks, block size, free block pointers or array</a:t>
            </a:r>
          </a:p>
          <a:p>
            <a:pPr lvl="1"/>
            <a:endParaRPr lang="en-US" altLang="zh-CN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443038" y="369888"/>
            <a:ext cx="115871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File-System Implementation (Cont.)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482388" cy="6040438"/>
          </a:xfrm>
        </p:spPr>
        <p:txBody>
          <a:bodyPr/>
          <a:lstStyle/>
          <a:p>
            <a:r>
              <a:rPr lang="en-US" altLang="zh-CN" smtClean="0"/>
              <a:t>Directory structure organizes the files</a:t>
            </a:r>
          </a:p>
          <a:p>
            <a:pPr lvl="1"/>
            <a:r>
              <a:rPr lang="en-US" altLang="zh-CN" smtClean="0"/>
              <a:t>Names and inode numbers, master file table</a:t>
            </a:r>
          </a:p>
          <a:p>
            <a:r>
              <a:rPr lang="en-US" altLang="zh-CN" smtClean="0"/>
              <a:t>Per-file </a:t>
            </a:r>
            <a:r>
              <a:rPr lang="en-US" altLang="zh-CN" b="1" smtClean="0">
                <a:solidFill>
                  <a:srgbClr val="3366FF"/>
                </a:solidFill>
              </a:rPr>
              <a:t>File Control Block </a:t>
            </a:r>
            <a:r>
              <a:rPr lang="en-US" altLang="zh-CN" b="1" smtClean="0">
                <a:solidFill>
                  <a:srgbClr val="000000"/>
                </a:solidFill>
              </a:rPr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FCB</a:t>
            </a:r>
            <a:r>
              <a:rPr lang="en-US" altLang="zh-CN" b="1" smtClean="0"/>
              <a:t>)</a:t>
            </a:r>
            <a:r>
              <a:rPr lang="en-US" altLang="zh-CN" smtClean="0"/>
              <a:t> contains many details about the file</a:t>
            </a:r>
          </a:p>
          <a:p>
            <a:pPr lvl="1"/>
            <a:r>
              <a:rPr lang="en-US" altLang="zh-CN" smtClean="0"/>
              <a:t>inode number, permissions, size, dates</a:t>
            </a:r>
          </a:p>
          <a:p>
            <a:pPr lvl="1"/>
            <a:r>
              <a:rPr lang="en-US" altLang="zh-CN" smtClean="0"/>
              <a:t>NFTS stores into in master file table  using relational DB structures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5829300"/>
            <a:ext cx="436880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In-Memory File System Structures</a:t>
            </a:r>
            <a:endParaRPr lang="en-US" altLang="zh-CN" sz="34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altLang="zh-CN" smtClean="0"/>
              <a:t>Mount table storing file system mounts, mount points, file system types</a:t>
            </a:r>
          </a:p>
          <a:p>
            <a:r>
              <a:rPr lang="en-US" altLang="zh-CN" smtClean="0"/>
              <a:t>The following figure illustrates the necessary file system structures provided by the operating systems</a:t>
            </a:r>
          </a:p>
          <a:p>
            <a:r>
              <a:rPr lang="en-US" altLang="zh-CN" smtClean="0"/>
              <a:t>Figure 12-3(a) refers to opening a file</a:t>
            </a:r>
          </a:p>
          <a:p>
            <a:r>
              <a:rPr lang="en-US" altLang="zh-CN" smtClean="0"/>
              <a:t>Figure 12-3(b) refers to reading a file</a:t>
            </a:r>
          </a:p>
          <a:p>
            <a:r>
              <a:rPr lang="en-US" altLang="zh-CN" smtClean="0"/>
              <a:t>Plus buffers hold data blocks from secondary storage</a:t>
            </a:r>
          </a:p>
          <a:p>
            <a:r>
              <a:rPr lang="en-US" altLang="zh-CN" smtClean="0"/>
              <a:t>Open returns a file handle for subsequent use</a:t>
            </a:r>
          </a:p>
          <a:p>
            <a:r>
              <a:rPr lang="en-US" altLang="zh-CN" smtClean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In-Memory File System Structures</a:t>
            </a:r>
            <a:endParaRPr lang="en-US" altLang="zh-CN" sz="3400" smtClean="0"/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820863"/>
            <a:ext cx="9798050" cy="651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Partitions and Mounting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Partition can be a volume containing a file system (</a:t>
            </a:r>
            <a:r>
              <a:rPr lang="ja-JP" altLang="en-US" smtClean="0"/>
              <a:t>“</a:t>
            </a:r>
            <a:r>
              <a:rPr lang="en-US" altLang="ja-JP" smtClean="0"/>
              <a:t>cooked</a:t>
            </a:r>
            <a:r>
              <a:rPr lang="ja-JP" altLang="en-US" smtClean="0"/>
              <a:t>”</a:t>
            </a:r>
            <a:r>
              <a:rPr lang="en-US" altLang="ja-JP" smtClean="0"/>
              <a:t>) or </a:t>
            </a:r>
            <a:r>
              <a:rPr lang="en-US" altLang="ja-JP" b="1" smtClean="0">
                <a:solidFill>
                  <a:srgbClr val="3366FF"/>
                </a:solidFill>
              </a:rPr>
              <a:t>raw </a:t>
            </a:r>
            <a:r>
              <a:rPr lang="en-US" altLang="ja-JP" smtClean="0"/>
              <a:t>– just a sequence of blocks with no file system</a:t>
            </a:r>
          </a:p>
          <a:p>
            <a:r>
              <a:rPr lang="en-US" altLang="zh-CN" smtClean="0"/>
              <a:t>Boot block can point to boot volume or boot loader set of blocks that contain enough code to know how to load the kernel from the file system</a:t>
            </a:r>
          </a:p>
          <a:p>
            <a:pPr lvl="1"/>
            <a:r>
              <a:rPr lang="en-US" altLang="zh-CN" smtClean="0"/>
              <a:t>Or a boot management program for multi-os booting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Partitions and Mounting (Cont.)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Root partition </a:t>
            </a:r>
            <a:r>
              <a:rPr lang="en-US" altLang="zh-CN" smtClean="0"/>
              <a:t>contains the OS, other partitions can hold other Oses, other file systems, or be raw</a:t>
            </a:r>
          </a:p>
          <a:p>
            <a:pPr lvl="1"/>
            <a:r>
              <a:rPr lang="en-US" altLang="zh-CN" smtClean="0"/>
              <a:t>Mounted at boot time</a:t>
            </a:r>
          </a:p>
          <a:p>
            <a:pPr lvl="1"/>
            <a:r>
              <a:rPr lang="en-US" altLang="zh-CN" smtClean="0"/>
              <a:t>Other partitions can mount automatically or manually</a:t>
            </a:r>
          </a:p>
          <a:p>
            <a:r>
              <a:rPr lang="en-US" altLang="zh-CN" smtClean="0"/>
              <a:t>At mount time, file system consistency checked</a:t>
            </a:r>
          </a:p>
          <a:p>
            <a:pPr lvl="1"/>
            <a:r>
              <a:rPr lang="en-US" altLang="zh-CN" smtClean="0"/>
              <a:t>Is all metadata correct?</a:t>
            </a:r>
          </a:p>
          <a:p>
            <a:pPr lvl="2"/>
            <a:r>
              <a:rPr lang="en-US" altLang="zh-CN" smtClean="0"/>
              <a:t>If not, fix it, try again</a:t>
            </a:r>
          </a:p>
          <a:p>
            <a:pPr lvl="2"/>
            <a:r>
              <a:rPr lang="en-US" altLang="zh-CN" smtClean="0"/>
              <a:t>If yes, add to mount table, allow access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69888"/>
            <a:ext cx="1011555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Virtual File Systems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82388" cy="6040438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Virtual File Systems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VFS</a:t>
            </a:r>
            <a:r>
              <a:rPr lang="en-US" altLang="zh-CN" smtClean="0"/>
              <a:t>) on Unix provide an object-oriented way of implementing file systems</a:t>
            </a:r>
          </a:p>
          <a:p>
            <a:r>
              <a:rPr lang="en-US" altLang="zh-CN" smtClean="0"/>
              <a:t>VFS allows the same system call interface (the API) to be used for different types of file systems</a:t>
            </a:r>
          </a:p>
          <a:p>
            <a:pPr lvl="1"/>
            <a:r>
              <a:rPr lang="en-US" altLang="zh-CN" smtClean="0"/>
              <a:t>Separates file-system generic operations from implementation details</a:t>
            </a:r>
          </a:p>
          <a:p>
            <a:pPr lvl="1"/>
            <a:r>
              <a:rPr lang="en-US" altLang="zh-CN" smtClean="0"/>
              <a:t>Implementation can be one of many file systems types, or network file system</a:t>
            </a:r>
          </a:p>
          <a:p>
            <a:pPr lvl="2"/>
            <a:r>
              <a:rPr lang="en-US" altLang="zh-CN" smtClean="0"/>
              <a:t>Implements </a:t>
            </a:r>
            <a:r>
              <a:rPr lang="en-US" altLang="zh-CN" b="1" smtClean="0">
                <a:solidFill>
                  <a:srgbClr val="3366FF"/>
                </a:solidFill>
              </a:rPr>
              <a:t>vnodes</a:t>
            </a:r>
            <a:r>
              <a:rPr lang="en-US" altLang="zh-CN" smtClean="0"/>
              <a:t> which hold inodes or network file details</a:t>
            </a:r>
          </a:p>
          <a:p>
            <a:pPr lvl="1"/>
            <a:r>
              <a:rPr lang="en-US" altLang="zh-CN" smtClean="0"/>
              <a:t>Then dispatches operation to appropriate file system implementation routines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Virtual File Systems (Cont.)</a:t>
            </a:r>
          </a:p>
        </p:txBody>
      </p:sp>
      <p:sp>
        <p:nvSpPr>
          <p:cNvPr id="31747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The API is to the VFS interface, rather than any specific type of file system</a:t>
            </a:r>
          </a:p>
          <a:p>
            <a:endParaRPr lang="zh-CN" altLang="en-US" smtClean="0"/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3557588"/>
            <a:ext cx="6246813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Virtual File System Implementation</a:t>
            </a:r>
          </a:p>
        </p:txBody>
      </p:sp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763588" y="1292225"/>
            <a:ext cx="12344400" cy="6040438"/>
          </a:xfrm>
        </p:spPr>
        <p:txBody>
          <a:bodyPr/>
          <a:lstStyle/>
          <a:p>
            <a:r>
              <a:rPr lang="en-US" altLang="zh-CN" smtClean="0"/>
              <a:t>For example, Linux has four object types:</a:t>
            </a:r>
          </a:p>
          <a:p>
            <a:pPr lvl="1"/>
            <a:r>
              <a:rPr lang="en-US" altLang="zh-CN" smtClean="0"/>
              <a:t>inode, file, superblock, dentry</a:t>
            </a:r>
          </a:p>
          <a:p>
            <a:r>
              <a:rPr lang="en-US" altLang="zh-CN" smtClean="0"/>
              <a:t>VFS defines set of operations on the objects that must be implemented</a:t>
            </a:r>
          </a:p>
          <a:p>
            <a:pPr lvl="1"/>
            <a:r>
              <a:rPr lang="en-US" altLang="zh-CN" smtClean="0"/>
              <a:t>Every object has a pointer to a function table</a:t>
            </a:r>
          </a:p>
          <a:p>
            <a:pPr lvl="2"/>
            <a:r>
              <a:rPr lang="en-US" altLang="zh-CN" smtClean="0"/>
              <a:t>Function table has addresses of routines to implement that function on that object</a:t>
            </a:r>
          </a:p>
          <a:p>
            <a:pPr lvl="2"/>
            <a:r>
              <a:rPr lang="en-US" altLang="zh-CN" smtClean="0"/>
              <a:t>For example:</a:t>
            </a:r>
          </a:p>
          <a:p>
            <a:pPr lvl="2"/>
            <a:r>
              <a:rPr lang="en-US" altLang="zh-CN" sz="2400" smtClean="0"/>
              <a:t>• </a:t>
            </a:r>
            <a:r>
              <a:rPr lang="en-US" altLang="zh-CN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int open(. . .)</a:t>
            </a:r>
            <a:r>
              <a:rPr lang="en-US" altLang="zh-CN" sz="2400" smtClean="0"/>
              <a:t>—Open a file</a:t>
            </a:r>
          </a:p>
          <a:p>
            <a:pPr lvl="2"/>
            <a:r>
              <a:rPr lang="en-US" altLang="zh-CN" sz="2400" smtClean="0"/>
              <a:t>• </a:t>
            </a:r>
            <a:r>
              <a:rPr lang="en-US" altLang="zh-CN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int close(. . .)</a:t>
            </a:r>
            <a:r>
              <a:rPr lang="en-US" altLang="zh-CN" sz="2400" smtClean="0"/>
              <a:t>—Close an already-open file</a:t>
            </a:r>
          </a:p>
          <a:p>
            <a:pPr lvl="2"/>
            <a:r>
              <a:rPr lang="en-US" altLang="zh-CN" sz="2400" smtClean="0"/>
              <a:t>• </a:t>
            </a:r>
            <a:r>
              <a:rPr lang="en-US" altLang="zh-CN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ssize t read(. . .)</a:t>
            </a:r>
            <a:r>
              <a:rPr lang="en-US" altLang="zh-CN" sz="2400" smtClean="0"/>
              <a:t>—Read from a file</a:t>
            </a:r>
          </a:p>
          <a:p>
            <a:pPr lvl="2"/>
            <a:r>
              <a:rPr lang="en-US" altLang="zh-CN" sz="2400" smtClean="0"/>
              <a:t>• </a:t>
            </a:r>
            <a:r>
              <a:rPr lang="en-US" altLang="zh-CN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ssize t write(. . .)</a:t>
            </a:r>
            <a:r>
              <a:rPr lang="en-US" altLang="zh-CN" sz="2400" smtClean="0"/>
              <a:t>—Write to a file</a:t>
            </a:r>
          </a:p>
          <a:p>
            <a:pPr lvl="2"/>
            <a:r>
              <a:rPr lang="en-US" altLang="zh-CN" sz="2400" smtClean="0"/>
              <a:t>• </a:t>
            </a:r>
            <a:r>
              <a:rPr lang="en-US" altLang="zh-CN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int mmap(. . .)</a:t>
            </a:r>
            <a:r>
              <a:rPr lang="en-US" altLang="zh-CN" sz="2400" smtClean="0"/>
              <a:t>—Memory-map a file</a:t>
            </a:r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Objectives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altLang="zh-CN" smtClean="0"/>
              <a:t>To describe the details of implementing local file systems and directory structures</a:t>
            </a:r>
          </a:p>
          <a:p>
            <a:endParaRPr lang="en-US" altLang="zh-CN" smtClean="0"/>
          </a:p>
          <a:p>
            <a:r>
              <a:rPr lang="en-US" altLang="zh-CN" smtClean="0"/>
              <a:t>To describe the implementation of remote file systems</a:t>
            </a:r>
          </a:p>
          <a:p>
            <a:endParaRPr lang="en-US" altLang="zh-CN" smtClean="0"/>
          </a:p>
          <a:p>
            <a:r>
              <a:rPr lang="en-US" altLang="zh-CN" smtClean="0"/>
              <a:t>To discuss block allocation and free-block algorithms and trade-offs</a:t>
            </a:r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/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5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Directory Implementation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292225"/>
            <a:ext cx="11528425" cy="6040438"/>
          </a:xfrm>
        </p:spPr>
        <p:txBody>
          <a:bodyPr/>
          <a:lstStyle/>
          <a:p>
            <a:r>
              <a:rPr lang="en-US" altLang="zh-CN" b="1" smtClean="0"/>
              <a:t>Linear list</a:t>
            </a:r>
            <a:r>
              <a:rPr lang="en-US" altLang="zh-CN" smtClean="0"/>
              <a:t> of file names with pointer to the data blocks</a:t>
            </a:r>
          </a:p>
          <a:p>
            <a:pPr lvl="1"/>
            <a:r>
              <a:rPr lang="en-US" altLang="zh-CN" smtClean="0"/>
              <a:t>Simple to program</a:t>
            </a:r>
          </a:p>
          <a:p>
            <a:pPr lvl="1"/>
            <a:r>
              <a:rPr lang="en-US" altLang="zh-CN" smtClean="0"/>
              <a:t>Time-consuming to execute</a:t>
            </a:r>
          </a:p>
          <a:p>
            <a:pPr lvl="2"/>
            <a:r>
              <a:rPr lang="en-US" altLang="zh-CN" smtClean="0"/>
              <a:t>Linear search time</a:t>
            </a:r>
          </a:p>
          <a:p>
            <a:pPr lvl="2"/>
            <a:r>
              <a:rPr lang="en-US" altLang="zh-CN" smtClean="0"/>
              <a:t>Could keep ordered alphabetically via linked list or use B+ tree</a:t>
            </a:r>
          </a:p>
          <a:p>
            <a:r>
              <a:rPr lang="en-US" altLang="zh-CN" b="1" smtClean="0"/>
              <a:t>Hash Table</a:t>
            </a:r>
            <a:r>
              <a:rPr lang="en-US" altLang="zh-CN" smtClean="0"/>
              <a:t> – linear list with hash data structure</a:t>
            </a:r>
          </a:p>
          <a:p>
            <a:pPr lvl="1"/>
            <a:r>
              <a:rPr lang="en-US" altLang="zh-CN" smtClean="0"/>
              <a:t>Decreases directory search time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Collisions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situations where two file names hash to the same location</a:t>
            </a:r>
          </a:p>
          <a:p>
            <a:pPr lvl="1"/>
            <a:r>
              <a:rPr lang="en-US" altLang="zh-CN" smtClean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/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6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Allocation Methods - Contiguous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altLang="zh-CN" smtClean="0"/>
              <a:t>An allocation method refers to how disk blocks are allocated for files:</a:t>
            </a:r>
          </a:p>
          <a:p>
            <a:endParaRPr lang="en-US" altLang="zh-CN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Contiguous allocation </a:t>
            </a:r>
            <a:r>
              <a:rPr lang="en-US" altLang="zh-CN" smtClean="0">
                <a:solidFill>
                  <a:srgbClr val="000000"/>
                </a:solidFill>
              </a:rPr>
              <a:t>– </a:t>
            </a:r>
            <a:r>
              <a:rPr lang="en-US" altLang="zh-CN" smtClean="0"/>
              <a:t>each file occupies set of contiguous blocks</a:t>
            </a:r>
          </a:p>
          <a:p>
            <a:pPr lvl="1"/>
            <a:r>
              <a:rPr lang="en-US" altLang="zh-CN" smtClean="0"/>
              <a:t>Best performance in most cases</a:t>
            </a:r>
          </a:p>
          <a:p>
            <a:pPr lvl="1"/>
            <a:r>
              <a:rPr lang="en-US" altLang="zh-CN" smtClean="0"/>
              <a:t>Simple – only starting location (block #) and length (number of blocks) are required</a:t>
            </a:r>
          </a:p>
          <a:p>
            <a:pPr lvl="1"/>
            <a:r>
              <a:rPr lang="en-US" altLang="zh-CN" smtClean="0"/>
              <a:t>Problems include finding space for file, knowing file size, external fragmentation, need for </a:t>
            </a:r>
            <a:r>
              <a:rPr lang="en-US" altLang="zh-CN" b="1" smtClean="0">
                <a:solidFill>
                  <a:srgbClr val="3366FF"/>
                </a:solidFill>
              </a:rPr>
              <a:t>compaction off-line</a:t>
            </a:r>
            <a:r>
              <a:rPr lang="en-US" altLang="zh-CN" smtClean="0"/>
              <a:t> (</a:t>
            </a:r>
            <a:r>
              <a:rPr lang="en-US" altLang="zh-CN" b="1" smtClean="0">
                <a:solidFill>
                  <a:srgbClr val="3366FF"/>
                </a:solidFill>
              </a:rPr>
              <a:t>downtime</a:t>
            </a:r>
            <a:r>
              <a:rPr lang="en-US" altLang="zh-CN" smtClean="0"/>
              <a:t>) or </a:t>
            </a:r>
            <a:r>
              <a:rPr lang="en-US" altLang="zh-CN" b="1" smtClean="0">
                <a:solidFill>
                  <a:srgbClr val="3366FF"/>
                </a:solidFill>
              </a:rPr>
              <a:t>on-line</a:t>
            </a:r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Contiguous Allocation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25188" cy="4654550"/>
          </a:xfrm>
        </p:spPr>
        <p:txBody>
          <a:bodyPr/>
          <a:lstStyle/>
          <a:p>
            <a:r>
              <a:rPr lang="en-US" altLang="zh-CN" smtClean="0"/>
              <a:t>Mapping from logical to physical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984625" y="3487738"/>
            <a:ext cx="18970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LA/512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653088" y="2878138"/>
            <a:ext cx="12080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Q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5738813" y="4233863"/>
            <a:ext cx="9525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R</a:t>
            </a:r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5641975" y="3067050"/>
            <a:ext cx="3873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567363" y="3938588"/>
            <a:ext cx="4095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8921" name="Rectangle 10"/>
          <p:cNvSpPr>
            <a:spLocks noChangeArrowheads="1"/>
          </p:cNvSpPr>
          <p:nvPr/>
        </p:nvSpPr>
        <p:spPr bwMode="auto">
          <a:xfrm>
            <a:off x="952500" y="4986338"/>
            <a:ext cx="1092358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 indent="0" eaLnBrk="1" hangingPunct="1"/>
            <a:r>
              <a:rPr lang="en-US" altLang="zh-CN">
                <a:latin typeface="Helvetica" panose="020B0604020202020204" pitchFamily="34" charset="0"/>
              </a:rPr>
              <a:t>Block to be accessed = Q + starting address</a:t>
            </a:r>
          </a:p>
          <a:p>
            <a:pPr lvl="1" indent="0" eaLnBrk="1" hangingPunct="1"/>
            <a:r>
              <a:rPr lang="en-US" altLang="zh-CN">
                <a:latin typeface="Helvetica" panose="020B0604020202020204" pitchFamily="34" charset="0"/>
              </a:rPr>
              <a:t>Displacement into block = R</a:t>
            </a:r>
          </a:p>
        </p:txBody>
      </p:sp>
      <p:pic>
        <p:nvPicPr>
          <p:cNvPr id="389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2203450"/>
            <a:ext cx="5580062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Extent-Based Systems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57000" cy="6040438"/>
          </a:xfrm>
        </p:spPr>
        <p:txBody>
          <a:bodyPr/>
          <a:lstStyle/>
          <a:p>
            <a:r>
              <a:rPr lang="en-US" altLang="zh-CN" smtClean="0"/>
              <a:t>Many newer file systems (i.e., Veritas File System) use a modified contiguous allocation scheme</a:t>
            </a:r>
          </a:p>
          <a:p>
            <a:endParaRPr lang="en-US" altLang="zh-CN" smtClean="0"/>
          </a:p>
          <a:p>
            <a:r>
              <a:rPr lang="en-US" altLang="zh-CN" smtClean="0"/>
              <a:t>Extent-based file systems allocate disk blocks in extents</a:t>
            </a:r>
          </a:p>
          <a:p>
            <a:endParaRPr lang="en-US" altLang="zh-CN" smtClean="0"/>
          </a:p>
          <a:p>
            <a:r>
              <a:rPr lang="en-US" altLang="zh-CN" smtClean="0"/>
              <a:t>An </a:t>
            </a:r>
            <a:r>
              <a:rPr lang="en-US" altLang="zh-CN" b="1" smtClean="0">
                <a:solidFill>
                  <a:srgbClr val="3366FF"/>
                </a:solidFill>
              </a:rPr>
              <a:t>extent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is a contiguous block of disks</a:t>
            </a:r>
          </a:p>
          <a:p>
            <a:pPr lvl="1"/>
            <a:r>
              <a:rPr lang="en-US" altLang="zh-CN" smtClean="0"/>
              <a:t>Extents are allocated for file allocation</a:t>
            </a:r>
          </a:p>
          <a:p>
            <a:pPr lvl="1"/>
            <a:r>
              <a:rPr lang="en-US" altLang="zh-CN" smtClean="0"/>
              <a:t>A file consists of one or more extents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Allocation Methods - Linked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Linked allocation </a:t>
            </a:r>
            <a:r>
              <a:rPr lang="en-US" altLang="zh-CN" smtClean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Locating a block can take many I/Os and disk seeks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369888"/>
            <a:ext cx="120221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Linked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66500" cy="998538"/>
          </a:xfrm>
        </p:spPr>
        <p:txBody>
          <a:bodyPr/>
          <a:lstStyle/>
          <a:p>
            <a:r>
              <a:rPr lang="en-US" altLang="zh-CN" smtClean="0"/>
              <a:t>Each file is a linked list of disk blocks: blocks may be scattered anywhere on the disk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4319588" y="3335338"/>
            <a:ext cx="3838575" cy="2000250"/>
            <a:chOff x="1814" y="1576"/>
            <a:chExt cx="1612" cy="945"/>
          </a:xfrm>
        </p:grpSpPr>
        <p:sp>
          <p:nvSpPr>
            <p:cNvPr id="45061" name="Rectangle 5"/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anose="020B0604020202020204" pitchFamily="34" charset="0"/>
                </a:rPr>
                <a:t>pointer</a:t>
              </a:r>
            </a:p>
          </p:txBody>
        </p:sp>
        <p:sp>
          <p:nvSpPr>
            <p:cNvPr id="45062" name="Rectangle 6"/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5063" name="Text Box 7"/>
            <p:cNvSpPr txBox="1">
              <a:spLocks noChangeArrowheads="1"/>
            </p:cNvSpPr>
            <p:nvPr/>
          </p:nvSpPr>
          <p:spPr bwMode="auto">
            <a:xfrm>
              <a:off x="1814" y="1625"/>
              <a:ext cx="5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block      =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Linked Allocation</a:t>
            </a:r>
            <a:endParaRPr lang="en-US" altLang="zh-CN" sz="3400" smtClean="0"/>
          </a:p>
        </p:txBody>
      </p:sp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1781175"/>
            <a:ext cx="7654925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Allocation Methods – Linked (Cont.)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33538" y="369888"/>
            <a:ext cx="113966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File-Allocation Table</a:t>
            </a:r>
            <a:endParaRPr lang="en-US" altLang="zh-CN" sz="3400" smtClean="0"/>
          </a:p>
        </p:txBody>
      </p:sp>
      <p:pic>
        <p:nvPicPr>
          <p:cNvPr id="512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2105025"/>
            <a:ext cx="8223250" cy="59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Allocation Methods - Indexed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Each file has its own </a:t>
            </a:r>
            <a:r>
              <a:rPr lang="en-US" altLang="zh-CN" b="1" smtClean="0">
                <a:solidFill>
                  <a:srgbClr val="3366FF"/>
                </a:solidFill>
              </a:rPr>
              <a:t>index block</a:t>
            </a:r>
            <a:r>
              <a:rPr lang="en-US" altLang="zh-CN" smtClean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altLang="zh-CN" smtClean="0">
              <a:solidFill>
                <a:srgbClr val="000000"/>
              </a:solidFill>
            </a:endParaRPr>
          </a:p>
          <a:p>
            <a:r>
              <a:rPr lang="en-US" altLang="zh-CN" smtClean="0">
                <a:solidFill>
                  <a:srgbClr val="000000"/>
                </a:solidFill>
              </a:rPr>
              <a:t>Logical view</a:t>
            </a:r>
          </a:p>
          <a:p>
            <a:endParaRPr lang="en-US" altLang="zh-CN" smtClean="0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4924425" y="4921250"/>
            <a:ext cx="909638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4924425" y="5354638"/>
            <a:ext cx="909638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4924425" y="5789613"/>
            <a:ext cx="909638" cy="441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924425" y="6223000"/>
            <a:ext cx="909638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4924425" y="6656388"/>
            <a:ext cx="909638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7262813" y="4940300"/>
            <a:ext cx="303212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8" name="Rectangle 10"/>
          <p:cNvSpPr>
            <a:spLocks noChangeArrowheads="1"/>
          </p:cNvSpPr>
          <p:nvPr/>
        </p:nvSpPr>
        <p:spPr bwMode="auto">
          <a:xfrm>
            <a:off x="7262813" y="5430838"/>
            <a:ext cx="303212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7262813" y="5922963"/>
            <a:ext cx="303212" cy="230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7262813" y="6413500"/>
            <a:ext cx="303212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7262813" y="6865938"/>
            <a:ext cx="303212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>
            <a:off x="5862638" y="5056188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263" name="Line 15"/>
          <p:cNvSpPr>
            <a:spLocks noChangeShapeType="1"/>
          </p:cNvSpPr>
          <p:nvPr/>
        </p:nvSpPr>
        <p:spPr bwMode="auto">
          <a:xfrm>
            <a:off x="5838825" y="5548313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264" name="Line 16"/>
          <p:cNvSpPr>
            <a:spLocks noChangeShapeType="1"/>
          </p:cNvSpPr>
          <p:nvPr/>
        </p:nvSpPr>
        <p:spPr bwMode="auto">
          <a:xfrm>
            <a:off x="5851525" y="6045200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265" name="Line 17"/>
          <p:cNvSpPr>
            <a:spLocks noChangeShapeType="1"/>
          </p:cNvSpPr>
          <p:nvPr/>
        </p:nvSpPr>
        <p:spPr bwMode="auto">
          <a:xfrm>
            <a:off x="5856288" y="6516688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266" name="Line 18"/>
          <p:cNvSpPr>
            <a:spLocks noChangeShapeType="1"/>
          </p:cNvSpPr>
          <p:nvPr/>
        </p:nvSpPr>
        <p:spPr bwMode="auto">
          <a:xfrm>
            <a:off x="5818188" y="6977063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5403850" y="7277100"/>
            <a:ext cx="137953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index table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of Indexed Allocation</a:t>
            </a:r>
            <a:endParaRPr lang="en-US" altLang="zh-CN" sz="3400" smtClean="0"/>
          </a:p>
        </p:txBody>
      </p:sp>
      <p:pic>
        <p:nvPicPr>
          <p:cNvPr id="54275" name="Picture 4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843088"/>
            <a:ext cx="8537575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075" y="369888"/>
            <a:ext cx="115411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Indexed Allocation (Cont.)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56938" cy="4273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Need index table</a:t>
            </a:r>
          </a:p>
          <a:p>
            <a:pPr>
              <a:lnSpc>
                <a:spcPct val="90000"/>
              </a:lnSpc>
            </a:pPr>
            <a:endParaRPr lang="en-US" altLang="zh-CN" sz="1100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Random access</a:t>
            </a:r>
          </a:p>
          <a:p>
            <a:pPr>
              <a:lnSpc>
                <a:spcPct val="90000"/>
              </a:lnSpc>
            </a:pPr>
            <a:endParaRPr lang="en-US" altLang="zh-CN" sz="1100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zh-CN" sz="1100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Mapping from logical to physical in a file of maximum size of 256K bytes and block size of 512 bytes.  We need only 1 block for index table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375400" y="6845300"/>
            <a:ext cx="9969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LA/512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766050" y="6424613"/>
            <a:ext cx="4445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Q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7762875" y="7245350"/>
            <a:ext cx="4318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R</a:t>
            </a: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 flipV="1">
            <a:off x="7426325" y="6705600"/>
            <a:ext cx="38893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7439025" y="7119938"/>
            <a:ext cx="3873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2185988" y="6615113"/>
            <a:ext cx="10544175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2543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altLang="zh-CN">
                <a:latin typeface="Helvetica" panose="020B0604020202020204" pitchFamily="34" charset="0"/>
              </a:rPr>
              <a:t>Q = displacement into index table</a:t>
            </a:r>
          </a:p>
          <a:p>
            <a:pPr>
              <a:buClr>
                <a:schemeClr val="accent2"/>
              </a:buClr>
            </a:pPr>
            <a:r>
              <a:rPr lang="en-US" altLang="zh-CN">
                <a:latin typeface="Helvetica" panose="020B0604020202020204" pitchFamily="34" charset="0"/>
              </a:rPr>
              <a:t>R = displacement into block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Indexed Allocation – Mapping (Cont.)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49050" cy="157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zh-CN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Linked scheme – Link blocks of index table (no limit on size)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445250" y="4897438"/>
            <a:ext cx="232568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LA / (512 x 511)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9329738" y="4560888"/>
            <a:ext cx="603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Q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9328150" y="5245100"/>
            <a:ext cx="58578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 flipV="1">
            <a:off x="8734425" y="483393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8723313" y="5156200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1489075" y="4775200"/>
            <a:ext cx="105441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Q</a:t>
            </a:r>
            <a:r>
              <a:rPr lang="en-US" altLang="zh-CN" i="1" baseline="-25000">
                <a:latin typeface="Helvetica" panose="020B0604020202020204" pitchFamily="34" charset="0"/>
              </a:rPr>
              <a:t>1</a:t>
            </a:r>
            <a:r>
              <a:rPr lang="en-US" altLang="zh-CN" i="1">
                <a:latin typeface="Helvetica" panose="020B0604020202020204" pitchFamily="34" charset="0"/>
              </a:rPr>
              <a:t> </a:t>
            </a:r>
            <a:r>
              <a:rPr lang="en-US" altLang="zh-CN">
                <a:latin typeface="Helvetica" panose="020B0604020202020204" pitchFamily="34" charset="0"/>
              </a:rPr>
              <a:t>=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R</a:t>
            </a:r>
            <a:r>
              <a:rPr lang="en-US" altLang="zh-CN" i="1" baseline="-25000">
                <a:latin typeface="Helvetica" panose="020B0604020202020204" pitchFamily="34" charset="0"/>
              </a:rPr>
              <a:t>1</a:t>
            </a:r>
            <a:r>
              <a:rPr lang="en-US" altLang="zh-CN" i="1">
                <a:latin typeface="Helvetica" panose="020B0604020202020204" pitchFamily="34" charset="0"/>
              </a:rPr>
              <a:t> </a:t>
            </a:r>
            <a:r>
              <a:rPr lang="en-US" altLang="zh-CN">
                <a:latin typeface="Helvetica" panose="020B0604020202020204" pitchFamily="34" charset="0"/>
              </a:rPr>
              <a:t>is used as follows: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069138" y="6718300"/>
            <a:ext cx="132556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r>
              <a:rPr lang="en-US" altLang="zh-CN" sz="2300">
                <a:latin typeface="Helvetica" panose="020B0604020202020204" pitchFamily="34" charset="0"/>
              </a:rPr>
              <a:t> / 512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8886825" y="6362700"/>
            <a:ext cx="603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Q</a:t>
            </a:r>
            <a:r>
              <a:rPr lang="en-US" altLang="zh-CN" sz="2300" baseline="-25000">
                <a:latin typeface="Helvetica" panose="020B0604020202020204" pitchFamily="34" charset="0"/>
              </a:rPr>
              <a:t>2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8885238" y="7046913"/>
            <a:ext cx="58578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2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V="1">
            <a:off x="8291513" y="6635750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8280400" y="6956425"/>
            <a:ext cx="62865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1489075" y="6767513"/>
            <a:ext cx="105441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Q</a:t>
            </a:r>
            <a:r>
              <a:rPr lang="en-US" altLang="zh-CN" baseline="-25000">
                <a:latin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</a:rPr>
              <a:t> = displacement into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R</a:t>
            </a:r>
            <a:r>
              <a:rPr lang="en-US" altLang="zh-CN" baseline="-25000">
                <a:latin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Indexed Allocation – Mapping (Cont.)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766763"/>
          </a:xfrm>
        </p:spPr>
        <p:txBody>
          <a:bodyPr/>
          <a:lstStyle/>
          <a:p>
            <a:r>
              <a:rPr lang="en-US" altLang="zh-CN" smtClean="0"/>
              <a:t>Two-level index (4K blocks could store 1,024 four-byte pointers in outer index -&gt; 1,048,567 data blocks and file size of up to 4GB)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397625" y="4591050"/>
            <a:ext cx="2346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LA / (512 x 512)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9291638" y="4254500"/>
            <a:ext cx="603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Q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9291638" y="4938713"/>
            <a:ext cx="58578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V="1">
            <a:off x="8697913" y="4527550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8685213" y="4848225"/>
            <a:ext cx="62865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1262063" y="4559300"/>
            <a:ext cx="105441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Q</a:t>
            </a:r>
            <a:r>
              <a:rPr lang="en-US" altLang="zh-CN" baseline="-25000">
                <a:latin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</a:rPr>
              <a:t> = displacement into outer-index</a:t>
            </a:r>
          </a:p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R</a:t>
            </a:r>
            <a:r>
              <a:rPr lang="en-US" altLang="zh-CN" baseline="-25000">
                <a:latin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</a:rPr>
              <a:t> is used as follows:</a:t>
            </a:r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6927850" y="7007225"/>
            <a:ext cx="13255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1</a:t>
            </a:r>
            <a:r>
              <a:rPr lang="en-US" altLang="zh-CN" sz="2300">
                <a:latin typeface="Helvetica" panose="020B0604020202020204" pitchFamily="34" charset="0"/>
              </a:rPr>
              <a:t> / 512</a:t>
            </a: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8745538" y="6651625"/>
            <a:ext cx="603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Q</a:t>
            </a:r>
            <a:r>
              <a:rPr lang="en-US" altLang="zh-CN" sz="2300" baseline="-25000">
                <a:latin typeface="Helvetica" panose="020B0604020202020204" pitchFamily="34" charset="0"/>
              </a:rPr>
              <a:t>2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8743950" y="7335838"/>
            <a:ext cx="58578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300">
                <a:latin typeface="Helvetica" panose="020B0604020202020204" pitchFamily="34" charset="0"/>
              </a:rPr>
              <a:t>R</a:t>
            </a:r>
            <a:r>
              <a:rPr lang="en-US" altLang="zh-CN" sz="2300" baseline="-25000">
                <a:latin typeface="Helvetica" panose="020B0604020202020204" pitchFamily="34" charset="0"/>
              </a:rPr>
              <a:t>2</a:t>
            </a:r>
            <a:endParaRPr lang="en-US" altLang="zh-CN" sz="2300">
              <a:latin typeface="Helvetica" panose="020B0604020202020204" pitchFamily="34" charset="0"/>
            </a:endParaRP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V="1">
            <a:off x="8150225" y="6924675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>
            <a:off x="8139113" y="7245350"/>
            <a:ext cx="62865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262063" y="6767513"/>
            <a:ext cx="105441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Q</a:t>
            </a:r>
            <a:r>
              <a:rPr lang="en-US" altLang="zh-CN" baseline="-25000">
                <a:latin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</a:rPr>
              <a:t> = displacement into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zh-CN" i="1">
                <a:latin typeface="Helvetica" panose="020B0604020202020204" pitchFamily="34" charset="0"/>
              </a:rPr>
              <a:t>R</a:t>
            </a:r>
            <a:r>
              <a:rPr lang="en-US" altLang="zh-CN" baseline="-25000">
                <a:latin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Indexed Allocation – Mapping (Cont.)</a:t>
            </a: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6537325" y="1866900"/>
            <a:ext cx="2511425" cy="509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6970713" y="2271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6972300" y="2641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951663" y="2946400"/>
            <a:ext cx="1644650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6970713" y="3795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6972300" y="4165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972300" y="5384800"/>
            <a:ext cx="1600200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10287000" y="1625600"/>
            <a:ext cx="16002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0558463" y="19304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10558463" y="31496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10558463" y="43688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998913" y="25765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4000500" y="28829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80" name="Rectangle 16"/>
          <p:cNvSpPr>
            <a:spLocks noChangeArrowheads="1"/>
          </p:cNvSpPr>
          <p:nvPr/>
        </p:nvSpPr>
        <p:spPr bwMode="auto">
          <a:xfrm>
            <a:off x="4000500" y="3251200"/>
            <a:ext cx="1646238" cy="233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81" name="Rectangle 17"/>
          <p:cNvSpPr>
            <a:spLocks noChangeArrowheads="1"/>
          </p:cNvSpPr>
          <p:nvPr/>
        </p:nvSpPr>
        <p:spPr bwMode="auto">
          <a:xfrm>
            <a:off x="4000500" y="5588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82" name="Rectangle 18"/>
          <p:cNvSpPr>
            <a:spLocks noChangeArrowheads="1"/>
          </p:cNvSpPr>
          <p:nvPr/>
        </p:nvSpPr>
        <p:spPr bwMode="auto">
          <a:xfrm>
            <a:off x="1543050" y="2540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auto">
          <a:xfrm>
            <a:off x="3200400" y="2705100"/>
            <a:ext cx="80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84" name="Line 20"/>
          <p:cNvSpPr>
            <a:spLocks noChangeShapeType="1"/>
          </p:cNvSpPr>
          <p:nvPr/>
        </p:nvSpPr>
        <p:spPr bwMode="auto">
          <a:xfrm flipV="1">
            <a:off x="5637213" y="2438400"/>
            <a:ext cx="13350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85" name="Line 21"/>
          <p:cNvSpPr>
            <a:spLocks noChangeShapeType="1"/>
          </p:cNvSpPr>
          <p:nvPr/>
        </p:nvSpPr>
        <p:spPr bwMode="auto">
          <a:xfrm>
            <a:off x="5637213" y="3041650"/>
            <a:ext cx="1328737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86" name="Line 22"/>
          <p:cNvSpPr>
            <a:spLocks noChangeShapeType="1"/>
          </p:cNvSpPr>
          <p:nvPr/>
        </p:nvSpPr>
        <p:spPr bwMode="auto">
          <a:xfrm>
            <a:off x="5651500" y="5734050"/>
            <a:ext cx="1328738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87" name="Text Box 23"/>
          <p:cNvSpPr txBox="1">
            <a:spLocks noChangeArrowheads="1"/>
          </p:cNvSpPr>
          <p:nvPr/>
        </p:nvSpPr>
        <p:spPr bwMode="auto">
          <a:xfrm>
            <a:off x="4665663" y="4052888"/>
            <a:ext cx="3413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  <a:sym typeface="MT Extra" panose="05050102010205020202" pitchFamily="18" charset="2"/>
              </a:rPr>
              <a:t></a:t>
            </a:r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2488" name="Line 24"/>
          <p:cNvSpPr>
            <a:spLocks noChangeShapeType="1"/>
          </p:cNvSpPr>
          <p:nvPr/>
        </p:nvSpPr>
        <p:spPr bwMode="auto">
          <a:xfrm flipH="1" flipV="1">
            <a:off x="8601075" y="3981450"/>
            <a:ext cx="1965325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89" name="Line 25"/>
          <p:cNvSpPr>
            <a:spLocks noChangeShapeType="1"/>
          </p:cNvSpPr>
          <p:nvPr/>
        </p:nvSpPr>
        <p:spPr bwMode="auto">
          <a:xfrm flipH="1" flipV="1">
            <a:off x="8609013" y="2743200"/>
            <a:ext cx="1943100" cy="83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90" name="Line 26"/>
          <p:cNvSpPr>
            <a:spLocks noChangeShapeType="1"/>
          </p:cNvSpPr>
          <p:nvPr/>
        </p:nvSpPr>
        <p:spPr bwMode="auto">
          <a:xfrm flipH="1">
            <a:off x="8594725" y="2247900"/>
            <a:ext cx="196373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2491" name="Text Box 27"/>
          <p:cNvSpPr txBox="1">
            <a:spLocks noChangeArrowheads="1"/>
          </p:cNvSpPr>
          <p:nvPr/>
        </p:nvSpPr>
        <p:spPr bwMode="auto">
          <a:xfrm>
            <a:off x="4160838" y="6078538"/>
            <a:ext cx="14176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outer-index</a:t>
            </a:r>
          </a:p>
        </p:txBody>
      </p:sp>
      <p:sp>
        <p:nvSpPr>
          <p:cNvPr id="62492" name="Text Box 28"/>
          <p:cNvSpPr txBox="1">
            <a:spLocks noChangeArrowheads="1"/>
          </p:cNvSpPr>
          <p:nvPr/>
        </p:nvSpPr>
        <p:spPr bwMode="auto">
          <a:xfrm>
            <a:off x="7070725" y="7167563"/>
            <a:ext cx="137953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index table</a:t>
            </a:r>
          </a:p>
        </p:txBody>
      </p:sp>
      <p:sp>
        <p:nvSpPr>
          <p:cNvPr id="62493" name="Text Box 29"/>
          <p:cNvSpPr txBox="1">
            <a:spLocks noChangeArrowheads="1"/>
          </p:cNvSpPr>
          <p:nvPr/>
        </p:nvSpPr>
        <p:spPr bwMode="auto">
          <a:xfrm>
            <a:off x="10936288" y="7138988"/>
            <a:ext cx="558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file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550863"/>
            <a:ext cx="12344400" cy="60960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Combined Scheme:  UNIX UFS </a:t>
            </a:r>
            <a:br>
              <a:rPr lang="en-US" altLang="zh-CN" sz="4000" smtClean="0"/>
            </a:br>
            <a:r>
              <a:rPr lang="en-US" altLang="zh-CN" sz="4000" smtClean="0"/>
              <a:t>(4K bytes per block, 32-bit addresses)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587500"/>
            <a:ext cx="9871075" cy="658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extBox 3"/>
          <p:cNvSpPr txBox="1">
            <a:spLocks noChangeArrowheads="1"/>
          </p:cNvSpPr>
          <p:nvPr/>
        </p:nvSpPr>
        <p:spPr bwMode="auto">
          <a:xfrm>
            <a:off x="9866313" y="1657350"/>
            <a:ext cx="2273300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/>
              <a:t>Note: More index blocks than can be addressed with 32-bit file pointer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Performance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Best method depends on file access type</a:t>
            </a:r>
          </a:p>
          <a:p>
            <a:pPr lvl="1"/>
            <a:r>
              <a:rPr lang="en-US" altLang="zh-CN" smtClean="0"/>
              <a:t>Contiguous great for sequential and random</a:t>
            </a:r>
          </a:p>
          <a:p>
            <a:r>
              <a:rPr lang="en-US" altLang="zh-CN" smtClean="0"/>
              <a:t>Linked good for sequential, not random</a:t>
            </a:r>
          </a:p>
          <a:p>
            <a:r>
              <a:rPr lang="en-US" altLang="zh-CN" smtClean="0"/>
              <a:t>Declare access type at creation -&gt; select either contiguous or linked</a:t>
            </a:r>
          </a:p>
          <a:p>
            <a:r>
              <a:rPr lang="en-US" altLang="zh-CN" smtClean="0"/>
              <a:t>Indexed more complex</a:t>
            </a:r>
          </a:p>
          <a:p>
            <a:pPr lvl="1"/>
            <a:r>
              <a:rPr lang="en-US" altLang="zh-CN" smtClean="0"/>
              <a:t>Single block access could require 2 index block reads then data block read</a:t>
            </a:r>
          </a:p>
          <a:p>
            <a:pPr lvl="1"/>
            <a:r>
              <a:rPr lang="en-US" altLang="zh-CN" smtClean="0"/>
              <a:t>Clustering can help improve throughput, reduce CPU overhead</a:t>
            </a:r>
          </a:p>
          <a:p>
            <a:pPr lvl="1"/>
            <a:endParaRPr lang="en-US" altLang="zh-CN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Performance (Cont.)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Adding instructions to the execution path to save one disk I/O is reasonable</a:t>
            </a:r>
          </a:p>
          <a:p>
            <a:pPr lvl="1"/>
            <a:r>
              <a:rPr lang="en-US" altLang="zh-CN" smtClean="0"/>
              <a:t>Intel Core i7 Extreme Edition 990x (2011) at 3.46Ghz = 159,000 MIPS</a:t>
            </a:r>
          </a:p>
          <a:p>
            <a:pPr lvl="2"/>
            <a:r>
              <a:rPr lang="en-US" altLang="zh-CN" smtClean="0"/>
              <a:t>http://en.wikipedia.org/wiki/Instructions_per_second</a:t>
            </a:r>
          </a:p>
          <a:p>
            <a:pPr lvl="1"/>
            <a:r>
              <a:rPr lang="en-US" altLang="zh-CN" smtClean="0"/>
              <a:t>Typical disk drive at 250 I/Os per second</a:t>
            </a:r>
          </a:p>
          <a:p>
            <a:pPr lvl="2"/>
            <a:r>
              <a:rPr lang="en-US" altLang="zh-CN" smtClean="0"/>
              <a:t>159,000 MIPS / 250 = 630 million instructions during one disk I/O </a:t>
            </a:r>
          </a:p>
          <a:p>
            <a:pPr lvl="1"/>
            <a:r>
              <a:rPr lang="en-US" altLang="zh-CN" smtClean="0"/>
              <a:t>Fast SSD drives provide 60,000 IOPS</a:t>
            </a:r>
          </a:p>
          <a:p>
            <a:pPr lvl="2"/>
            <a:r>
              <a:rPr lang="en-US" altLang="zh-CN" smtClean="0"/>
              <a:t>159,000 MIPS / 60,000 = 2.65 millions instructions during one disk I/O</a:t>
            </a:r>
          </a:p>
          <a:p>
            <a:pPr lvl="1"/>
            <a:endParaRPr lang="en-US" altLang="zh-CN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File-System Structure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altLang="zh-CN" smtClean="0"/>
              <a:t>File structure</a:t>
            </a:r>
          </a:p>
          <a:p>
            <a:pPr lvl="1"/>
            <a:r>
              <a:rPr lang="en-US" altLang="zh-CN" smtClean="0"/>
              <a:t>Logical storage unit</a:t>
            </a:r>
          </a:p>
          <a:p>
            <a:pPr lvl="1"/>
            <a:r>
              <a:rPr lang="en-US" altLang="zh-CN" smtClean="0"/>
              <a:t>Collection of related information</a:t>
            </a:r>
            <a:endParaRPr lang="en-US" altLang="zh-CN" sz="1100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File system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resides on secondary storage (disks)</a:t>
            </a:r>
          </a:p>
          <a:p>
            <a:pPr lvl="1"/>
            <a:r>
              <a:rPr lang="en-US" altLang="zh-CN" smtClean="0"/>
              <a:t>Provided user interface to storage, mapping logical to physical</a:t>
            </a:r>
          </a:p>
          <a:p>
            <a:pPr lvl="1"/>
            <a:r>
              <a:rPr lang="en-US" altLang="zh-CN" smtClean="0"/>
              <a:t>Provides efficient and convenient access to disk by allowing data to be stored, located retrieved easily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/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38313" y="369888"/>
            <a:ext cx="1129188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Free-Space Management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52588"/>
            <a:ext cx="12306300" cy="669925"/>
          </a:xfrm>
        </p:spPr>
        <p:txBody>
          <a:bodyPr/>
          <a:lstStyle/>
          <a:p>
            <a:r>
              <a:rPr lang="en-US" altLang="zh-CN" smtClean="0"/>
              <a:t>File system maintains </a:t>
            </a:r>
            <a:r>
              <a:rPr lang="en-US" altLang="zh-CN" b="1" smtClean="0">
                <a:solidFill>
                  <a:srgbClr val="3366FF"/>
                </a:solidFill>
              </a:rPr>
              <a:t>free-space list </a:t>
            </a:r>
            <a:r>
              <a:rPr lang="en-US" altLang="zh-CN" smtClean="0"/>
              <a:t>to track available blocks/clusters</a:t>
            </a:r>
          </a:p>
          <a:p>
            <a:pPr lvl="1"/>
            <a:r>
              <a:rPr lang="en-US" altLang="zh-CN" smtClean="0"/>
              <a:t>(Using term </a:t>
            </a:r>
            <a:r>
              <a:rPr lang="ja-JP" altLang="en-US" smtClean="0"/>
              <a:t>“</a:t>
            </a:r>
            <a:r>
              <a:rPr lang="en-US" altLang="ja-JP" smtClean="0"/>
              <a:t>block</a:t>
            </a:r>
            <a:r>
              <a:rPr lang="ja-JP" altLang="en-US" smtClean="0"/>
              <a:t>”</a:t>
            </a:r>
            <a:r>
              <a:rPr lang="en-US" altLang="ja-JP" smtClean="0"/>
              <a:t> for simplicity)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Bit vector </a:t>
            </a:r>
            <a:r>
              <a:rPr lang="en-US" altLang="zh-CN" smtClean="0"/>
              <a:t>or </a:t>
            </a:r>
            <a:r>
              <a:rPr lang="en-US" altLang="zh-CN" b="1" smtClean="0">
                <a:solidFill>
                  <a:srgbClr val="3366FF"/>
                </a:solidFill>
              </a:rPr>
              <a:t>bit map </a:t>
            </a:r>
            <a:r>
              <a:rPr lang="en-US" altLang="zh-CN" smtClean="0"/>
              <a:t> (</a:t>
            </a:r>
            <a:r>
              <a:rPr lang="en-US" altLang="zh-CN" b="1" i="1" smtClean="0"/>
              <a:t>n</a:t>
            </a:r>
            <a:r>
              <a:rPr lang="en-US" altLang="zh-CN" smtClean="0"/>
              <a:t> blocks)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5299075" y="5327650"/>
            <a:ext cx="541338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5792788" y="5327650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6284913" y="5327650"/>
            <a:ext cx="541337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6778625" y="5327650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7270750" y="5327650"/>
            <a:ext cx="541338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7764463" y="5327650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18" name="Rectangle 10"/>
          <p:cNvSpPr>
            <a:spLocks noChangeArrowheads="1"/>
          </p:cNvSpPr>
          <p:nvPr/>
        </p:nvSpPr>
        <p:spPr bwMode="auto">
          <a:xfrm>
            <a:off x="8307388" y="5327650"/>
            <a:ext cx="182880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900">
                <a:latin typeface="Helvetica" panose="020B0604020202020204" pitchFamily="34" charset="0"/>
              </a:rPr>
              <a:t>…</a:t>
            </a:r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10136188" y="5327650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5372100" y="4821238"/>
            <a:ext cx="3921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829300" y="4821238"/>
            <a:ext cx="3921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68622" name="Text Box 14"/>
          <p:cNvSpPr txBox="1">
            <a:spLocks noChangeArrowheads="1"/>
          </p:cNvSpPr>
          <p:nvPr/>
        </p:nvSpPr>
        <p:spPr bwMode="auto">
          <a:xfrm>
            <a:off x="6515100" y="4821238"/>
            <a:ext cx="3921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10058400" y="4821238"/>
            <a:ext cx="6223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 i="1">
                <a:latin typeface="Helvetica" panose="020B0604020202020204" pitchFamily="34" charset="0"/>
              </a:rPr>
              <a:t>n</a:t>
            </a:r>
            <a:r>
              <a:rPr lang="en-US" altLang="zh-CN">
                <a:latin typeface="Helvetica" panose="020B0604020202020204" pitchFamily="34" charset="0"/>
              </a:rPr>
              <a:t>-1</a:t>
            </a:r>
          </a:p>
        </p:txBody>
      </p:sp>
      <p:sp>
        <p:nvSpPr>
          <p:cNvPr id="68624" name="Text Box 16"/>
          <p:cNvSpPr txBox="1">
            <a:spLocks noChangeArrowheads="1"/>
          </p:cNvSpPr>
          <p:nvPr/>
        </p:nvSpPr>
        <p:spPr bwMode="auto">
          <a:xfrm>
            <a:off x="5114925" y="6507163"/>
            <a:ext cx="8985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bit[</a:t>
            </a:r>
            <a:r>
              <a:rPr lang="en-US" altLang="zh-CN" b="1" i="1">
                <a:latin typeface="Helvetica" panose="020B0604020202020204" pitchFamily="34" charset="0"/>
              </a:rPr>
              <a:t>i</a:t>
            </a:r>
            <a:r>
              <a:rPr lang="en-US" altLang="zh-CN">
                <a:latin typeface="Helvetica" panose="020B0604020202020204" pitchFamily="34" charset="0"/>
              </a:rPr>
              <a:t>] =</a:t>
            </a:r>
          </a:p>
        </p:txBody>
      </p:sp>
      <p:sp>
        <p:nvSpPr>
          <p:cNvPr id="68625" name="Text Box 17"/>
          <p:cNvSpPr txBox="1">
            <a:spLocks noChangeArrowheads="1"/>
          </p:cNvSpPr>
          <p:nvPr/>
        </p:nvSpPr>
        <p:spPr bwMode="auto">
          <a:xfrm rot="-5400000">
            <a:off x="5507831" y="6446044"/>
            <a:ext cx="13922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900">
                <a:latin typeface="Helvetica" panose="020B0604020202020204" pitchFamily="34" charset="0"/>
                <a:sym typeface="MT Extra" panose="05050102010205020202" pitchFamily="18" charset="2"/>
              </a:rPr>
              <a:t></a:t>
            </a:r>
            <a:endParaRPr lang="en-US" altLang="zh-CN" sz="7700">
              <a:latin typeface="Helvetica" panose="020B0604020202020204" pitchFamily="34" charset="0"/>
              <a:sym typeface="Monotype Sorts" pitchFamily="-84" charset="2"/>
            </a:endParaRPr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592888" y="6311900"/>
            <a:ext cx="25177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1 </a:t>
            </a:r>
            <a:r>
              <a:rPr lang="en-US" altLang="zh-CN">
                <a:latin typeface="Helvetica" panose="020B0604020202020204" pitchFamily="34" charset="0"/>
                <a:sym typeface="Symbol" panose="05050102010706020507" pitchFamily="18" charset="2"/>
              </a:rPr>
              <a:t> block[</a:t>
            </a:r>
            <a:r>
              <a:rPr lang="en-US" altLang="zh-CN" b="1" i="1">
                <a:latin typeface="Helvetica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US" altLang="zh-CN">
                <a:latin typeface="Helvetica" panose="020B0604020202020204" pitchFamily="34" charset="0"/>
                <a:sym typeface="Symbol" panose="05050102010706020507" pitchFamily="18" charset="2"/>
              </a:rPr>
              <a:t>] free</a:t>
            </a:r>
          </a:p>
          <a:p>
            <a:pPr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  <a:sym typeface="Symbol" panose="05050102010706020507" pitchFamily="18" charset="2"/>
              </a:rPr>
              <a:t>0 </a:t>
            </a:r>
            <a:r>
              <a:rPr lang="en-US" altLang="zh-CN">
                <a:latin typeface="Helvetica" panose="020B0604020202020204" pitchFamily="34" charset="0"/>
              </a:rPr>
              <a:t> </a:t>
            </a:r>
            <a:r>
              <a:rPr lang="en-US" altLang="zh-CN">
                <a:latin typeface="Helvetica" panose="020B0604020202020204" pitchFamily="34" charset="0"/>
                <a:sym typeface="Symbol" panose="05050102010706020507" pitchFamily="18" charset="2"/>
              </a:rPr>
              <a:t> block[</a:t>
            </a:r>
            <a:r>
              <a:rPr lang="en-US" altLang="zh-CN" b="1" i="1">
                <a:latin typeface="Helvetica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US" altLang="zh-CN">
                <a:latin typeface="Helvetica" panose="020B0604020202020204" pitchFamily="34" charset="0"/>
                <a:sym typeface="Symbol" panose="05050102010706020507" pitchFamily="18" charset="2"/>
              </a:rPr>
              <a:t>] occupied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1704975" y="5902325"/>
            <a:ext cx="10544175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zh-CN">
                <a:latin typeface="Helvetica" panose="020B0604020202020204" pitchFamily="34" charset="0"/>
              </a:rPr>
              <a:t>Block number calculation</a:t>
            </a:r>
          </a:p>
        </p:txBody>
      </p:sp>
      <p:sp>
        <p:nvSpPr>
          <p:cNvPr id="68628" name="Text Box 20"/>
          <p:cNvSpPr txBox="1">
            <a:spLocks noChangeArrowheads="1"/>
          </p:cNvSpPr>
          <p:nvPr/>
        </p:nvSpPr>
        <p:spPr bwMode="auto">
          <a:xfrm>
            <a:off x="1692275" y="6654800"/>
            <a:ext cx="315595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latin typeface="Helvetica" panose="020B0604020202020204" pitchFamily="34" charset="0"/>
              </a:rPr>
              <a:t>(number of bits per word) *</a:t>
            </a:r>
          </a:p>
          <a:p>
            <a:r>
              <a:rPr lang="en-US" altLang="zh-CN">
                <a:latin typeface="Helvetica" panose="020B0604020202020204" pitchFamily="34" charset="0"/>
              </a:rPr>
              <a:t>(number of 0-value words) +</a:t>
            </a:r>
          </a:p>
          <a:p>
            <a:r>
              <a:rPr lang="en-US" altLang="zh-CN">
                <a:latin typeface="Helvetica" panose="020B0604020202020204" pitchFamily="34" charset="0"/>
              </a:rPr>
              <a:t>offset of first 1 bit</a:t>
            </a:r>
          </a:p>
        </p:txBody>
      </p:sp>
      <p:sp>
        <p:nvSpPr>
          <p:cNvPr id="68629" name="Rectangle 19"/>
          <p:cNvSpPr>
            <a:spLocks noChangeArrowheads="1"/>
          </p:cNvSpPr>
          <p:nvPr/>
        </p:nvSpPr>
        <p:spPr bwMode="auto">
          <a:xfrm>
            <a:off x="1704975" y="7818438"/>
            <a:ext cx="1054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zh-CN">
                <a:latin typeface="Helvetica" panose="020B0604020202020204" pitchFamily="34" charset="0"/>
              </a:rPr>
              <a:t>CPUs have instructions to return offset within word of first </a:t>
            </a:r>
            <a:r>
              <a:rPr kumimoji="1" lang="ja-JP" altLang="en-US">
                <a:latin typeface="Helvetica" panose="020B0604020202020204" pitchFamily="34" charset="0"/>
              </a:rPr>
              <a:t>“</a:t>
            </a:r>
            <a:r>
              <a:rPr kumimoji="1" lang="en-US" altLang="ja-JP">
                <a:latin typeface="Helvetica" panose="020B0604020202020204" pitchFamily="34" charset="0"/>
              </a:rPr>
              <a:t>1</a:t>
            </a:r>
            <a:r>
              <a:rPr kumimoji="1" lang="ja-JP" altLang="en-US">
                <a:latin typeface="Helvetica" panose="020B0604020202020204" pitchFamily="34" charset="0"/>
              </a:rPr>
              <a:t>”</a:t>
            </a:r>
            <a:r>
              <a:rPr kumimoji="1" lang="en-US" altLang="ja-JP">
                <a:latin typeface="Helvetica" panose="020B0604020202020204" pitchFamily="34" charset="0"/>
              </a:rPr>
              <a:t> bit</a:t>
            </a:r>
            <a:endParaRPr kumimoji="1" lang="en-US" altLang="zh-CN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Free-Space Management (Cont.)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Example: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r>
              <a:rPr lang="en-US" altLang="zh-CN" smtClean="0"/>
              <a:t>		block size = 4KB =  2</a:t>
            </a:r>
            <a:r>
              <a:rPr lang="en-US" altLang="zh-CN" baseline="30000" smtClean="0"/>
              <a:t>12</a:t>
            </a:r>
            <a:r>
              <a:rPr lang="en-US" altLang="zh-CN" smtClean="0"/>
              <a:t> bytes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r>
              <a:rPr lang="en-US" altLang="zh-CN" smtClean="0"/>
              <a:t>		disk size = 2</a:t>
            </a:r>
            <a:r>
              <a:rPr lang="en-US" altLang="zh-CN" baseline="30000" smtClean="0"/>
              <a:t>40</a:t>
            </a:r>
            <a:r>
              <a:rPr lang="en-US" altLang="zh-CN" smtClean="0"/>
              <a:t> bytes (1 terabyte)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r>
              <a:rPr lang="en-US" altLang="zh-CN" smtClean="0"/>
              <a:t>		</a:t>
            </a:r>
            <a:r>
              <a:rPr lang="en-US" altLang="zh-CN" b="1" i="1" smtClean="0"/>
              <a:t>n</a:t>
            </a:r>
            <a:r>
              <a:rPr lang="en-US" altLang="zh-CN" smtClean="0"/>
              <a:t> = 2</a:t>
            </a:r>
            <a:r>
              <a:rPr lang="en-US" altLang="zh-CN" baseline="30000" smtClean="0"/>
              <a:t>40</a:t>
            </a:r>
            <a:r>
              <a:rPr lang="en-US" altLang="zh-CN" smtClean="0"/>
              <a:t>/2</a:t>
            </a:r>
            <a:r>
              <a:rPr lang="en-US" altLang="zh-CN" baseline="30000" smtClean="0"/>
              <a:t>12</a:t>
            </a:r>
            <a:r>
              <a:rPr lang="en-US" altLang="zh-CN" smtClean="0"/>
              <a:t> = 2</a:t>
            </a:r>
            <a:r>
              <a:rPr lang="en-US" altLang="zh-CN" baseline="30000" smtClean="0"/>
              <a:t>28</a:t>
            </a:r>
            <a:r>
              <a:rPr lang="en-US" altLang="zh-CN" smtClean="0"/>
              <a:t> bits (or 32MB)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r>
              <a:rPr lang="en-US" altLang="zh-CN" smtClean="0"/>
              <a:t>		if clusters of 4 blocks -&gt; 8MB of memory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endParaRPr lang="en-US" altLang="zh-CN" sz="130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Easy to get contiguous files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74838" algn="l"/>
              </a:tabLst>
            </a:pPr>
            <a:r>
              <a:rPr lang="en-US" altLang="zh-CN" sz="1100" smtClean="0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Linked Free Space List on Disk</a:t>
            </a:r>
            <a:endParaRPr lang="en-US" altLang="zh-CN" sz="3400" smtClean="0"/>
          </a:p>
        </p:txBody>
      </p:sp>
      <p:pic>
        <p:nvPicPr>
          <p:cNvPr id="72707" name="Picture 4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1909763"/>
            <a:ext cx="5380037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5595938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zh-CN" sz="1800"/>
              <a:t> </a:t>
            </a:r>
          </a:p>
          <a:p>
            <a:pPr>
              <a:lnSpc>
                <a:spcPct val="90000"/>
              </a:lnSpc>
            </a:pPr>
            <a:r>
              <a:rPr lang="en-US" altLang="zh-CN"/>
              <a:t>Linked list (free list)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Cannot get contiguous space easily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No waste of space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No need to traverse the entire list (if # free blocks recorded)</a:t>
            </a:r>
          </a:p>
          <a:p>
            <a:pPr lvl="1">
              <a:lnSpc>
                <a:spcPct val="90000"/>
              </a:lnSpc>
            </a:pPr>
            <a:endParaRPr lang="en-US" altLang="zh-CN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Free-Space Management (Cont.)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Grouping 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Modify linked list to store address of next </a:t>
            </a:r>
            <a:r>
              <a:rPr lang="en-US" altLang="zh-CN" i="1" dirty="0" smtClean="0"/>
              <a:t>n-1</a:t>
            </a:r>
            <a:r>
              <a:rPr lang="en-US" altLang="zh-CN" dirty="0" smtClean="0"/>
              <a:t> free blocks in first free block, plus a pointer to next block that contains free-block-pointers</a:t>
            </a:r>
          </a:p>
          <a:p>
            <a:pPr>
              <a:lnSpc>
                <a:spcPct val="90000"/>
              </a:lnSpc>
              <a:tabLst>
                <a:tab pos="1874838" algn="l"/>
              </a:tabLst>
            </a:pPr>
            <a:endParaRPr lang="en-US" altLang="zh-CN" sz="1100" dirty="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Counting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dirty="0" smtClean="0"/>
              <a:t>Free space list then has entries containing addresses and counts</a:t>
            </a:r>
          </a:p>
          <a:p>
            <a:pPr>
              <a:tabLst>
                <a:tab pos="1874838" algn="l"/>
              </a:tabLst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Free-Space Management (Cont.)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Space Maps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Used in </a:t>
            </a:r>
            <a:r>
              <a:rPr lang="en-US" altLang="zh-CN" b="1" smtClean="0">
                <a:solidFill>
                  <a:srgbClr val="3366FF"/>
                </a:solidFill>
              </a:rPr>
              <a:t>ZFS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Full data structures like bit maps couldn</a:t>
            </a:r>
            <a:r>
              <a:rPr lang="ja-JP" altLang="en-US" smtClean="0"/>
              <a:t>’</a:t>
            </a:r>
            <a:r>
              <a:rPr lang="en-US" altLang="ja-JP" smtClean="0"/>
              <a:t>t fit in memory -&gt; thousands of I/Os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Divides device space into </a:t>
            </a:r>
            <a:r>
              <a:rPr lang="en-US" altLang="zh-CN" b="1" smtClean="0">
                <a:solidFill>
                  <a:srgbClr val="3366FF"/>
                </a:solidFill>
              </a:rPr>
              <a:t>metaslab </a:t>
            </a:r>
            <a:r>
              <a:rPr lang="en-US" altLang="zh-CN" smtClean="0"/>
              <a:t>units and manages metaslabs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Given volume can contain hundreds of metaslabs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Each metaslab has associated space map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Uses counting algorithm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altLang="zh-CN" smtClean="0"/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altLang="zh-CN" smtClean="0"/>
          </a:p>
          <a:p>
            <a:pPr>
              <a:tabLst>
                <a:tab pos="1874838" algn="l"/>
              </a:tabLst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Free-Space Management (Cont.)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Space Maps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Metaslab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altLang="zh-CN" smtClean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altLang="zh-CN" smtClean="0"/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altLang="zh-CN" smtClean="0"/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altLang="zh-CN" smtClean="0"/>
          </a:p>
          <a:p>
            <a:pPr>
              <a:tabLst>
                <a:tab pos="1874838" algn="l"/>
              </a:tabLst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/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430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Efficiency and Performance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altLang="zh-CN" smtClean="0"/>
              <a:t>Efficiency dependent on:</a:t>
            </a:r>
          </a:p>
          <a:p>
            <a:pPr lvl="1"/>
            <a:r>
              <a:rPr lang="en-US" altLang="zh-CN" smtClean="0"/>
              <a:t>Disk allocation and directory algorithms</a:t>
            </a:r>
          </a:p>
          <a:p>
            <a:pPr lvl="1"/>
            <a:r>
              <a:rPr lang="en-US" altLang="zh-CN" smtClean="0"/>
              <a:t>Types of data kept in file</a:t>
            </a:r>
            <a:r>
              <a:rPr lang="ja-JP" altLang="en-US" smtClean="0"/>
              <a:t>’</a:t>
            </a:r>
            <a:r>
              <a:rPr lang="en-US" altLang="ja-JP" smtClean="0"/>
              <a:t>s directory entry</a:t>
            </a:r>
          </a:p>
          <a:p>
            <a:pPr lvl="1"/>
            <a:r>
              <a:rPr lang="en-US" altLang="zh-CN" smtClean="0"/>
              <a:t>Pre-allocation or as-needed allocation of metadata structures</a:t>
            </a:r>
          </a:p>
          <a:p>
            <a:pPr lvl="1"/>
            <a:r>
              <a:rPr lang="en-US" altLang="zh-CN" smtClean="0"/>
              <a:t>Fixed-size or varying-size data structures</a:t>
            </a:r>
            <a:br>
              <a:rPr lang="en-US" altLang="zh-CN" smtClean="0"/>
            </a:br>
            <a:endParaRPr lang="en-US" altLang="zh-CN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Efficiency and Performance (Cont.)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246188"/>
            <a:ext cx="11542713" cy="6040437"/>
          </a:xfrm>
        </p:spPr>
        <p:txBody>
          <a:bodyPr/>
          <a:lstStyle/>
          <a:p>
            <a:r>
              <a:rPr lang="en-US" altLang="zh-CN" smtClean="0"/>
              <a:t>Performance</a:t>
            </a:r>
          </a:p>
          <a:p>
            <a:pPr lvl="1"/>
            <a:r>
              <a:rPr lang="en-US" altLang="zh-CN" smtClean="0"/>
              <a:t>Keeping data and metadata close together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Buffer cache </a:t>
            </a:r>
            <a:r>
              <a:rPr lang="en-US" altLang="zh-CN" smtClean="0"/>
              <a:t>– separate section of main memory for frequently used blocks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Synchronous </a:t>
            </a:r>
            <a:r>
              <a:rPr lang="en-US" altLang="zh-CN" smtClean="0"/>
              <a:t>writes sometimes requested by apps or needed by OS</a:t>
            </a:r>
          </a:p>
          <a:p>
            <a:pPr lvl="2"/>
            <a:r>
              <a:rPr lang="en-US" altLang="zh-CN" smtClean="0"/>
              <a:t>No buffering / caching – writes must hit disk before acknowledgement</a:t>
            </a:r>
          </a:p>
          <a:p>
            <a:pPr lvl="2"/>
            <a:r>
              <a:rPr lang="en-US" altLang="zh-CN" b="1" smtClean="0">
                <a:solidFill>
                  <a:srgbClr val="3366FF"/>
                </a:solidFill>
              </a:rPr>
              <a:t>Asynchronous</a:t>
            </a:r>
            <a:r>
              <a:rPr lang="en-US" altLang="zh-CN" smtClean="0"/>
              <a:t> writes more common, buffer-able, faster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Free-behind </a:t>
            </a:r>
            <a:r>
              <a:rPr lang="en-US" altLang="zh-CN" smtClean="0"/>
              <a:t>and </a:t>
            </a:r>
            <a:r>
              <a:rPr lang="en-US" altLang="zh-CN" b="1" smtClean="0">
                <a:solidFill>
                  <a:srgbClr val="3366FF"/>
                </a:solidFill>
              </a:rPr>
              <a:t>read-ahead </a:t>
            </a:r>
            <a:r>
              <a:rPr lang="en-US" altLang="zh-CN" smtClean="0"/>
              <a:t>– techniques to optimize sequential access</a:t>
            </a:r>
          </a:p>
          <a:p>
            <a:pPr lvl="1"/>
            <a:r>
              <a:rPr lang="en-US" altLang="zh-CN" smtClean="0"/>
              <a:t>Reads frequently slower than writes</a:t>
            </a:r>
          </a:p>
          <a:p>
            <a:pPr lvl="1">
              <a:buFont typeface="Monotype Sorts" pitchFamily="-84" charset="2"/>
              <a:buNone/>
            </a:pPr>
            <a:r>
              <a:rPr lang="en-US" altLang="zh-CN" smtClean="0"/>
              <a:t/>
            </a:r>
            <a:br>
              <a:rPr lang="en-US" altLang="zh-CN" smtClean="0"/>
            </a:br>
            <a:endParaRPr lang="en-US" altLang="zh-CN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File-System Structure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altLang="zh-CN" smtClean="0"/>
              <a:t>Disk provides in-place rewrite and random access</a:t>
            </a:r>
          </a:p>
          <a:p>
            <a:pPr lvl="1"/>
            <a:r>
              <a:rPr lang="en-US" altLang="zh-CN" smtClean="0"/>
              <a:t>I/O transfers performed in </a:t>
            </a:r>
            <a:r>
              <a:rPr lang="en-US" altLang="zh-CN" b="1" smtClean="0">
                <a:solidFill>
                  <a:srgbClr val="3366FF"/>
                </a:solidFill>
              </a:rPr>
              <a:t>blocks</a:t>
            </a:r>
            <a:r>
              <a:rPr lang="en-US" altLang="zh-CN" smtClean="0"/>
              <a:t> of </a:t>
            </a:r>
            <a:r>
              <a:rPr lang="en-US" altLang="zh-CN" b="1" smtClean="0">
                <a:solidFill>
                  <a:srgbClr val="3366FF"/>
                </a:solidFill>
              </a:rPr>
              <a:t>sectors</a:t>
            </a:r>
            <a:r>
              <a:rPr lang="en-US" altLang="zh-CN" smtClean="0"/>
              <a:t> (usually 512 bytes)</a:t>
            </a:r>
            <a:endParaRPr lang="en-US" altLang="zh-CN" sz="1100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File control block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storage structure consisting of information about a file</a:t>
            </a:r>
            <a:endParaRPr lang="en-US" altLang="zh-CN" sz="1100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Device driver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controls the physical device </a:t>
            </a:r>
          </a:p>
          <a:p>
            <a:r>
              <a:rPr lang="en-US" altLang="zh-CN" smtClean="0"/>
              <a:t>File system organized into layers</a:t>
            </a:r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Page Cache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altLang="zh-CN" smtClean="0"/>
              <a:t>A </a:t>
            </a:r>
            <a:r>
              <a:rPr lang="en-US" altLang="zh-CN" b="1" smtClean="0">
                <a:solidFill>
                  <a:srgbClr val="3366FF"/>
                </a:solidFill>
              </a:rPr>
              <a:t>page cache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caches pages rather than disk blocks using virtual memory techniques and addresses</a:t>
            </a:r>
          </a:p>
          <a:p>
            <a:endParaRPr lang="en-US" altLang="zh-CN" smtClean="0"/>
          </a:p>
          <a:p>
            <a:r>
              <a:rPr lang="en-US" altLang="zh-CN" smtClean="0"/>
              <a:t>Memory-mapped I/O uses a page cache</a:t>
            </a:r>
          </a:p>
          <a:p>
            <a:endParaRPr lang="en-US" altLang="zh-CN" smtClean="0"/>
          </a:p>
          <a:p>
            <a:r>
              <a:rPr lang="en-US" altLang="zh-CN" smtClean="0"/>
              <a:t>Routine I/O through the file system uses the buffer (disk) cache</a:t>
            </a:r>
          </a:p>
          <a:p>
            <a:endParaRPr lang="en-US" altLang="zh-CN" smtClean="0"/>
          </a:p>
          <a:p>
            <a:r>
              <a:rPr lang="en-US" altLang="zh-CN" smtClean="0"/>
              <a:t>This leads to the following figure</a:t>
            </a:r>
          </a:p>
          <a:p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I/O Without a Unified Buffer Cache</a:t>
            </a:r>
            <a:endParaRPr lang="en-US" altLang="zh-CN" sz="3400" smtClean="0"/>
          </a:p>
        </p:txBody>
      </p:sp>
      <p:pic>
        <p:nvPicPr>
          <p:cNvPr id="839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1600200"/>
            <a:ext cx="8736013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Unified Buffer Cache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altLang="zh-CN" smtClean="0"/>
              <a:t>A </a:t>
            </a:r>
            <a:r>
              <a:rPr lang="en-US" altLang="zh-CN" b="1" smtClean="0">
                <a:solidFill>
                  <a:srgbClr val="3366FF"/>
                </a:solidFill>
              </a:rPr>
              <a:t>unified buffer cache </a:t>
            </a:r>
            <a:r>
              <a:rPr lang="en-US" altLang="zh-CN" smtClean="0"/>
              <a:t>uses the same page cache to cache both memory-mapped pages and ordinary file system I/O to avoid </a:t>
            </a:r>
            <a:r>
              <a:rPr lang="en-US" altLang="zh-CN" b="1" smtClean="0">
                <a:solidFill>
                  <a:srgbClr val="3366FF"/>
                </a:solidFill>
              </a:rPr>
              <a:t>double caching</a:t>
            </a:r>
          </a:p>
          <a:p>
            <a:endParaRPr lang="en-US" altLang="zh-CN" b="1" smtClean="0">
              <a:solidFill>
                <a:srgbClr val="3366FF"/>
              </a:solidFill>
            </a:endParaRPr>
          </a:p>
          <a:p>
            <a:pPr marL="488950" lvl="1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But which caches get priority, and what replacement algorithms to use?</a:t>
            </a:r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238" y="369888"/>
            <a:ext cx="115109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I/O Using a Unified Buffer Cache</a:t>
            </a:r>
            <a:endParaRPr lang="en-US" altLang="zh-CN" sz="3400" smtClean="0"/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798638"/>
            <a:ext cx="9469437" cy="631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/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83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Recovery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Consistency checking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compares data in directory structure with data blocks on disk, and tries to fix inconsistencies</a:t>
            </a:r>
          </a:p>
          <a:p>
            <a:pPr lvl="1"/>
            <a:r>
              <a:rPr lang="en-US" altLang="zh-CN" smtClean="0"/>
              <a:t>Can be slow and sometimes fails</a:t>
            </a:r>
            <a:br>
              <a:rPr lang="en-US" altLang="zh-CN" smtClean="0"/>
            </a:br>
            <a:endParaRPr lang="en-US" altLang="zh-CN" smtClean="0"/>
          </a:p>
          <a:p>
            <a:r>
              <a:rPr lang="en-US" altLang="zh-CN" smtClean="0"/>
              <a:t>Use system programs to </a:t>
            </a:r>
            <a:r>
              <a:rPr lang="en-US" altLang="zh-CN" b="1" smtClean="0">
                <a:solidFill>
                  <a:srgbClr val="3366FF"/>
                </a:solidFill>
              </a:rPr>
              <a:t>back up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data from disk to another storage device (magnetic tape, other magnetic disk, optical)</a:t>
            </a:r>
            <a:br>
              <a:rPr lang="en-US" altLang="zh-CN" smtClean="0"/>
            </a:br>
            <a:endParaRPr lang="en-US" altLang="zh-CN" smtClean="0"/>
          </a:p>
          <a:p>
            <a:r>
              <a:rPr lang="en-US" altLang="zh-CN" smtClean="0"/>
              <a:t>Recover lost file or disk by </a:t>
            </a:r>
            <a:r>
              <a:rPr lang="en-US" altLang="zh-CN" b="1" smtClean="0">
                <a:solidFill>
                  <a:srgbClr val="3366FF"/>
                </a:solidFill>
              </a:rPr>
              <a:t>restoring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data from backup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888" y="369888"/>
            <a:ext cx="11263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Log Structured File Systems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553825" cy="7080250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Log structured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(or </a:t>
            </a:r>
            <a:r>
              <a:rPr lang="en-US" altLang="zh-CN" b="1" smtClean="0">
                <a:solidFill>
                  <a:srgbClr val="3366FF"/>
                </a:solidFill>
              </a:rPr>
              <a:t>journaling</a:t>
            </a:r>
            <a:r>
              <a:rPr lang="en-US" altLang="zh-CN" smtClean="0"/>
              <a:t>) file systems record each metadata update to the file system as a </a:t>
            </a:r>
            <a:r>
              <a:rPr lang="en-US" altLang="zh-CN" b="1" smtClean="0">
                <a:solidFill>
                  <a:srgbClr val="3366FF"/>
                </a:solidFill>
              </a:rPr>
              <a:t>transaction</a:t>
            </a:r>
            <a:endParaRPr lang="en-US" altLang="zh-CN" sz="1100" smtClean="0"/>
          </a:p>
          <a:p>
            <a:r>
              <a:rPr lang="en-US" altLang="zh-CN" smtClean="0"/>
              <a:t>All transactions are written to a log</a:t>
            </a:r>
          </a:p>
          <a:p>
            <a:pPr lvl="1"/>
            <a:r>
              <a:rPr lang="en-US" altLang="zh-CN" smtClean="0"/>
              <a:t> A transaction is considered committed once it is written to the log (sequentially)</a:t>
            </a:r>
          </a:p>
          <a:p>
            <a:pPr lvl="1"/>
            <a:r>
              <a:rPr lang="en-US" altLang="zh-CN" smtClean="0"/>
              <a:t>Sometimes to a separate device or section of disk</a:t>
            </a:r>
          </a:p>
          <a:p>
            <a:pPr lvl="1"/>
            <a:r>
              <a:rPr lang="en-US" altLang="zh-CN" smtClean="0"/>
              <a:t>However, the file system may not yet be updated</a:t>
            </a:r>
            <a:endParaRPr lang="en-US" altLang="zh-CN" sz="110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888" y="369888"/>
            <a:ext cx="11263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Log Structured File Systems (Cont.)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553825" cy="7080250"/>
          </a:xfrm>
        </p:spPr>
        <p:txBody>
          <a:bodyPr/>
          <a:lstStyle/>
          <a:p>
            <a:r>
              <a:rPr lang="en-US" altLang="zh-CN" smtClean="0"/>
              <a:t>The transactions in the log are asynchronously written to the file system structures</a:t>
            </a:r>
          </a:p>
          <a:p>
            <a:pPr lvl="1"/>
            <a:r>
              <a:rPr lang="en-US" altLang="zh-CN" smtClean="0"/>
              <a:t> When the file system structures are modified, the transaction is removed from the log</a:t>
            </a:r>
            <a:endParaRPr lang="en-US" altLang="zh-CN" sz="1100" smtClean="0"/>
          </a:p>
          <a:p>
            <a:r>
              <a:rPr lang="en-US" altLang="zh-CN" smtClean="0"/>
              <a:t>If the file system crashes, all remaining transactions in the log must still be performed</a:t>
            </a:r>
          </a:p>
          <a:p>
            <a:r>
              <a:rPr lang="en-US" altLang="zh-CN" smtClean="0"/>
              <a:t>Faster recovery from crash, removes chance of inconsistency of metadata</a:t>
            </a:r>
          </a:p>
          <a:p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/>
              <a:t>NFS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41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The Sun Network File System (NFS)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99863" cy="6040438"/>
          </a:xfrm>
        </p:spPr>
        <p:txBody>
          <a:bodyPr/>
          <a:lstStyle/>
          <a:p>
            <a:r>
              <a:rPr lang="en-US" altLang="zh-CN" smtClean="0"/>
              <a:t>An implementation and a specification of a software system for accessing remote files across LANs (or WANs)</a:t>
            </a:r>
            <a:br>
              <a:rPr lang="en-US" altLang="zh-CN" smtClean="0"/>
            </a:br>
            <a:endParaRPr lang="en-US" altLang="zh-CN" smtClean="0"/>
          </a:p>
          <a:p>
            <a:r>
              <a:rPr lang="en-US" altLang="zh-CN" smtClean="0"/>
              <a:t>The implementation is part of the Solaris and SunOS operating systems running on Sun workstations using an unreliable datagram protocol (UDP/IP protocol and Ethernet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Layered File System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1604963"/>
            <a:ext cx="3714750" cy="610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(Cont.)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279525"/>
            <a:ext cx="13009562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Interconnected workstations viewed as a set of independent machines with independent file systems, which allows sharing among these file systems in a transparent manner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A remote directory is mounted over a local file system directory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The mounted directory looks like an integral subtree of the local file system, replacing the subtree descending from the local directory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Specification of the remote directory for the mount operation is nontransparent; the host name of the remote directory has to be provided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Files in the remote directory can then be accessed in a transparent manner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Subject to access-rights accreditation,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NFS (Cont.)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altLang="zh-CN" smtClean="0"/>
              <a:t>NFS is designed to operate in a heterogeneous environment of different machines, operating systems, and network architectures; the NFS specifications independent of these media</a:t>
            </a:r>
          </a:p>
          <a:p>
            <a:pPr>
              <a:buFont typeface="Monotype Sorts" pitchFamily="-84" charset="2"/>
              <a:buNone/>
            </a:pPr>
            <a:endParaRPr lang="en-US" altLang="zh-CN" smtClean="0"/>
          </a:p>
          <a:p>
            <a:r>
              <a:rPr lang="en-US" altLang="zh-CN" smtClean="0"/>
              <a:t>This independence is achieved through the use of RPC primitives built on top of an External Data Representation (XDR) protocol used between two implementation-independent interfaces</a:t>
            </a:r>
            <a:br>
              <a:rPr lang="en-US" altLang="zh-CN" smtClean="0"/>
            </a:br>
            <a:endParaRPr lang="en-US" altLang="zh-CN" smtClean="0"/>
          </a:p>
          <a:p>
            <a:r>
              <a:rPr lang="en-US" altLang="zh-CN" smtClean="0"/>
              <a:t>The NFS specification distinguishes between the services provided by a mount mechanism and the actual remote-file-access services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Three Independent File Systems</a:t>
            </a:r>
            <a:endParaRPr lang="en-US" altLang="zh-CN" sz="3400" smtClean="0"/>
          </a:p>
        </p:txBody>
      </p:sp>
      <p:pic>
        <p:nvPicPr>
          <p:cNvPr id="1024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16484" r="795" b="16849"/>
          <a:stretch>
            <a:fillRect/>
          </a:stretch>
        </p:blipFill>
        <p:spPr bwMode="auto">
          <a:xfrm>
            <a:off x="1262063" y="1706563"/>
            <a:ext cx="12072937" cy="544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369888"/>
            <a:ext cx="114538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Mounting in NFS </a:t>
            </a:r>
            <a:endParaRPr lang="en-US" altLang="zh-CN" sz="3400" smtClean="0"/>
          </a:p>
        </p:txBody>
      </p:sp>
      <p:sp>
        <p:nvSpPr>
          <p:cNvPr id="104451" name="Text Box 4"/>
          <p:cNvSpPr txBox="1">
            <a:spLocks noChangeArrowheads="1"/>
          </p:cNvSpPr>
          <p:nvPr/>
        </p:nvSpPr>
        <p:spPr bwMode="auto">
          <a:xfrm>
            <a:off x="4722813" y="7394575"/>
            <a:ext cx="1484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900">
                <a:latin typeface="Helvetica" panose="020B0604020202020204" pitchFamily="34" charset="0"/>
              </a:rPr>
              <a:t>Mounts</a:t>
            </a:r>
          </a:p>
        </p:txBody>
      </p:sp>
      <p:sp>
        <p:nvSpPr>
          <p:cNvPr id="104452" name="Text Box 5"/>
          <p:cNvSpPr txBox="1">
            <a:spLocks noChangeArrowheads="1"/>
          </p:cNvSpPr>
          <p:nvPr/>
        </p:nvSpPr>
        <p:spPr bwMode="auto">
          <a:xfrm>
            <a:off x="8027988" y="7351713"/>
            <a:ext cx="33432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900">
                <a:latin typeface="Helvetica" panose="020B0604020202020204" pitchFamily="34" charset="0"/>
              </a:rPr>
              <a:t>Cascading mounts</a:t>
            </a:r>
          </a:p>
        </p:txBody>
      </p:sp>
      <p:pic>
        <p:nvPicPr>
          <p:cNvPr id="1044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8" y="1814513"/>
            <a:ext cx="8088312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Mount Protocol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190625"/>
            <a:ext cx="11649075" cy="6511925"/>
          </a:xfrm>
        </p:spPr>
        <p:txBody>
          <a:bodyPr/>
          <a:lstStyle/>
          <a:p>
            <a:r>
              <a:rPr lang="en-US" altLang="zh-CN" smtClean="0"/>
              <a:t>Establishes</a:t>
            </a:r>
            <a:r>
              <a:rPr lang="en-US" altLang="zh-CN" sz="2300" smtClean="0"/>
              <a:t> </a:t>
            </a:r>
            <a:r>
              <a:rPr lang="en-US" altLang="zh-CN" smtClean="0"/>
              <a:t>initial logical connection between server and client</a:t>
            </a:r>
          </a:p>
          <a:p>
            <a:r>
              <a:rPr lang="en-US" altLang="zh-CN" smtClean="0"/>
              <a:t>Mount operation includes name of remote directory to be mounted and name of server machine storing it</a:t>
            </a:r>
          </a:p>
          <a:p>
            <a:pPr lvl="1"/>
            <a:r>
              <a:rPr lang="en-US" altLang="zh-CN" smtClean="0"/>
              <a:t>Mount request is mapped to corresponding RPC and forwarded to mount server running on server machine </a:t>
            </a:r>
          </a:p>
          <a:p>
            <a:pPr lvl="1"/>
            <a:r>
              <a:rPr lang="en-US" altLang="zh-CN" smtClean="0"/>
              <a:t>Export list – specifies local file systems that server exports for mounting, along with names of machines that are permitted to mount them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Mount Protocol (Cont.)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190625"/>
            <a:ext cx="11649075" cy="6511925"/>
          </a:xfrm>
        </p:spPr>
        <p:txBody>
          <a:bodyPr/>
          <a:lstStyle/>
          <a:p>
            <a:r>
              <a:rPr lang="en-US" altLang="zh-CN" smtClean="0"/>
              <a:t>Following a mount request that conforms to its export list, the server returns a file handle—a key for further accesses</a:t>
            </a:r>
          </a:p>
          <a:p>
            <a:r>
              <a:rPr lang="en-US" altLang="zh-CN" smtClean="0"/>
              <a:t>File handle – a file-system identifier, and an inode number to identify the mounted directory within the exported file system</a:t>
            </a:r>
          </a:p>
          <a:p>
            <a:r>
              <a:rPr lang="en-US" altLang="zh-CN" smtClean="0"/>
              <a:t>The mount operation changes only the user</a:t>
            </a:r>
            <a:r>
              <a:rPr lang="ja-JP" altLang="en-US" smtClean="0"/>
              <a:t>’</a:t>
            </a:r>
            <a:r>
              <a:rPr lang="en-US" altLang="ja-JP" smtClean="0"/>
              <a:t>s view and does not affect the server side </a:t>
            </a:r>
            <a:endParaRPr lang="en-US" altLang="zh-CN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NFS Protocol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Provides a set of remote procedure calls for remote file operations.  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reading and writing files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NFS Protocol (Cont.)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NFS servers are </a:t>
            </a:r>
            <a:r>
              <a:rPr lang="en-US" altLang="zh-CN" b="1" smtClean="0"/>
              <a:t>stateless</a:t>
            </a:r>
            <a:r>
              <a:rPr lang="en-US" altLang="zh-CN" smtClean="0"/>
              <a:t>; each request has to provide a full set of arguments  (NFS V4 is just coming available – very different, stateful)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Modified data must be committed to the server</a:t>
            </a:r>
            <a:r>
              <a:rPr lang="ja-JP" altLang="en-US" smtClean="0"/>
              <a:t>’</a:t>
            </a:r>
            <a:r>
              <a:rPr lang="en-US" altLang="ja-JP" smtClean="0"/>
              <a:t>s disk before results are returned to the client (lose advantages of caching)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The NFS protocol does not provide concurrency-control mechanisms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563563"/>
            <a:ext cx="12071350" cy="609600"/>
          </a:xfrm>
        </p:spPr>
        <p:txBody>
          <a:bodyPr/>
          <a:lstStyle/>
          <a:p>
            <a:pPr eaLnBrk="1" hangingPunct="1"/>
            <a:r>
              <a:rPr lang="en-US" altLang="zh-CN" sz="4300" smtClean="0"/>
              <a:t>Three Major Layers of NFS Architecture</a:t>
            </a:r>
            <a:r>
              <a:rPr lang="en-US" altLang="zh-CN" sz="4000" smtClean="0"/>
              <a:t> 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481363"/>
            <a:ext cx="11615738" cy="6040438"/>
          </a:xfrm>
        </p:spPr>
        <p:txBody>
          <a:bodyPr/>
          <a:lstStyle/>
          <a:p>
            <a:r>
              <a:rPr lang="en-US" altLang="zh-CN" dirty="0" smtClean="0"/>
              <a:t>UNIX file-system interface (based on the </a:t>
            </a:r>
            <a:r>
              <a:rPr lang="en-US" altLang="zh-CN" b="1" dirty="0" smtClean="0"/>
              <a:t>open, read, write</a:t>
            </a:r>
            <a:r>
              <a:rPr lang="en-US" altLang="zh-CN" dirty="0" smtClean="0"/>
              <a:t>, and </a:t>
            </a:r>
            <a:r>
              <a:rPr lang="en-US" altLang="zh-CN" b="1" dirty="0" smtClean="0"/>
              <a:t>close</a:t>
            </a:r>
            <a:r>
              <a:rPr lang="en-US" altLang="zh-CN" dirty="0" smtClean="0"/>
              <a:t> calls, and </a:t>
            </a:r>
            <a:r>
              <a:rPr lang="en-US" altLang="zh-CN" b="1" dirty="0" smtClean="0"/>
              <a:t>file descriptors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Virtual File System (VFS) layer – distinguishes local files from remote ones, and local files are further distinguished according to their file-system types</a:t>
            </a:r>
          </a:p>
          <a:p>
            <a:pPr lvl="1"/>
            <a:r>
              <a:rPr lang="en-US" altLang="zh-CN" dirty="0" smtClean="0"/>
              <a:t>The VFS activates file-system-specific operations to handle local requests according to their file-system types </a:t>
            </a:r>
          </a:p>
          <a:p>
            <a:pPr lvl="1"/>
            <a:r>
              <a:rPr lang="en-US" altLang="zh-CN" dirty="0" smtClean="0"/>
              <a:t>Calls the NFS protocol procedures for remote requests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NFS service layer – bottom layer of the architecture</a:t>
            </a:r>
          </a:p>
          <a:p>
            <a:pPr lvl="1"/>
            <a:r>
              <a:rPr lang="en-US" altLang="zh-CN" dirty="0" smtClean="0"/>
              <a:t>Implements the NFS protocol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Schematic View of NFS Architecture </a:t>
            </a:r>
            <a:endParaRPr lang="en-US" altLang="zh-CN" sz="3400" smtClean="0"/>
          </a:p>
        </p:txBody>
      </p:sp>
      <p:pic>
        <p:nvPicPr>
          <p:cNvPr id="1167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73200"/>
            <a:ext cx="970438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File System Layers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Device drivers </a:t>
            </a:r>
            <a:r>
              <a:rPr lang="en-US" altLang="zh-CN" smtClean="0"/>
              <a:t>manage I/O devices at the I/O control layer</a:t>
            </a:r>
          </a:p>
          <a:p>
            <a:pPr lvl="1"/>
            <a:r>
              <a:rPr lang="en-US" altLang="zh-CN" smtClean="0"/>
              <a:t>Given commands like </a:t>
            </a:r>
            <a:r>
              <a:rPr lang="ja-JP" altLang="en-US" smtClean="0"/>
              <a:t>“</a:t>
            </a:r>
            <a:r>
              <a:rPr lang="en-US" altLang="ja-JP" smtClean="0"/>
              <a:t>read drive1, cylinder 72, track 2, sector 10, into memory location 1060</a:t>
            </a:r>
            <a:r>
              <a:rPr lang="ja-JP" altLang="en-US" smtClean="0"/>
              <a:t>”</a:t>
            </a:r>
            <a:r>
              <a:rPr lang="en-US" altLang="ja-JP" smtClean="0"/>
              <a:t> outputs low-level hardware specific commands to hardware controller</a:t>
            </a:r>
            <a:endParaRPr lang="en-US" altLang="ja-JP" b="1" smtClean="0">
              <a:solidFill>
                <a:srgbClr val="3366FF"/>
              </a:solidFill>
            </a:endParaRPr>
          </a:p>
          <a:p>
            <a:r>
              <a:rPr lang="en-US" altLang="zh-CN" b="1" smtClean="0">
                <a:solidFill>
                  <a:srgbClr val="3366FF"/>
                </a:solidFill>
              </a:rPr>
              <a:t>Basic file system </a:t>
            </a:r>
            <a:r>
              <a:rPr lang="en-US" altLang="zh-CN" smtClean="0"/>
              <a:t>given command like </a:t>
            </a:r>
            <a:r>
              <a:rPr lang="ja-JP" altLang="en-US" smtClean="0"/>
              <a:t>“</a:t>
            </a:r>
            <a:r>
              <a:rPr lang="en-US" altLang="ja-JP" smtClean="0"/>
              <a:t>retrieve block 123</a:t>
            </a:r>
            <a:r>
              <a:rPr lang="ja-JP" altLang="en-US" smtClean="0"/>
              <a:t>”</a:t>
            </a:r>
            <a:r>
              <a:rPr lang="en-US" altLang="ja-JP" smtClean="0"/>
              <a:t> translates to device driver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Also manages memory buffers and caches (allocation, freeing, replacement) </a:t>
            </a:r>
          </a:p>
          <a:p>
            <a:pPr marL="1468438" lvl="3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Buffers hold data in transit</a:t>
            </a:r>
          </a:p>
          <a:p>
            <a:pPr marL="1468438" lvl="3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Caches hold frequently used data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48238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Path-Name Translation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altLang="zh-CN" smtClean="0"/>
              <a:t>Performed by breaking the path into component names and performing a separate NFS lookup call for every pair of component name and directory vnode</a:t>
            </a:r>
            <a:br>
              <a:rPr lang="en-US" altLang="zh-CN" smtClean="0"/>
            </a:br>
            <a:endParaRPr lang="en-US" altLang="zh-CN" smtClean="0"/>
          </a:p>
          <a:p>
            <a:r>
              <a:rPr lang="en-US" altLang="zh-CN" smtClean="0"/>
              <a:t>To make lookup faster, a directory name lookup cache on the client</a:t>
            </a:r>
            <a:r>
              <a:rPr lang="ja-JP" altLang="en-US" smtClean="0"/>
              <a:t>’</a:t>
            </a:r>
            <a:r>
              <a:rPr lang="en-US" altLang="ja-JP" smtClean="0"/>
              <a:t>s side holds the vnodes for remote directory names</a:t>
            </a:r>
            <a:endParaRPr lang="en-US" altLang="zh-CN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Remote Operations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611938"/>
          </a:xfrm>
        </p:spPr>
        <p:txBody>
          <a:bodyPr/>
          <a:lstStyle/>
          <a:p>
            <a:r>
              <a:rPr lang="en-US" altLang="zh-CN" smtClean="0"/>
              <a:t>Nearly one-to-one correspondence between regular UNIX  system calls and the NFS protocol RPCs (except opening and closing files)</a:t>
            </a:r>
          </a:p>
          <a:p>
            <a:endParaRPr lang="en-US" altLang="zh-CN" sz="1100" smtClean="0"/>
          </a:p>
          <a:p>
            <a:r>
              <a:rPr lang="en-US" altLang="zh-CN" smtClean="0"/>
              <a:t>NFS adheres to the remote-service paradigm, but employs buffering and caching techniques for the sake of performance </a:t>
            </a:r>
          </a:p>
          <a:p>
            <a:endParaRPr lang="en-US" altLang="zh-CN" sz="1100" smtClean="0"/>
          </a:p>
          <a:p>
            <a:r>
              <a:rPr lang="en-US" altLang="zh-CN" smtClean="0"/>
              <a:t>File-blocks cache – when a file is opened, the kernel checks with the remote server whether to fetch or revalidate the cached attributes</a:t>
            </a:r>
          </a:p>
          <a:p>
            <a:pPr lvl="1"/>
            <a:r>
              <a:rPr lang="en-US" altLang="zh-CN" smtClean="0"/>
              <a:t>Cached file blocks are used only if the corresponding cached attributes are up to date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NFS Remote Operations (Cont.)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611938"/>
          </a:xfrm>
        </p:spPr>
        <p:txBody>
          <a:bodyPr/>
          <a:lstStyle/>
          <a:p>
            <a:r>
              <a:rPr lang="en-US" altLang="zh-CN" smtClean="0"/>
              <a:t>File-attribute cache – the attribute cache is updated whenever new attributes arrive from the server</a:t>
            </a:r>
          </a:p>
          <a:p>
            <a:endParaRPr lang="en-US" altLang="zh-CN" sz="1100" smtClean="0"/>
          </a:p>
          <a:p>
            <a:r>
              <a:rPr lang="en-US" altLang="zh-CN" smtClean="0"/>
              <a:t>Clients do not free delayed-write blocks until the server confirms that the data have been written to disk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 </a:t>
            </a:r>
            <a:r>
              <a:rPr lang="en-US" altLang="zh-CN" sz="4300" smtClean="0"/>
              <a:t>Chapter 12: File System Implementation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Structure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File-System Implementation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Directory Implementation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Allocation Methods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Free-Space Management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Efficiency and Performance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Recovery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NFS</a:t>
            </a:r>
          </a:p>
          <a:p>
            <a:r>
              <a:rPr lang="en-US" altLang="zh-CN" dirty="0" smtClean="0"/>
              <a:t>Example: WAFL File System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66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Example: WAFL File System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altLang="zh-CN" smtClean="0"/>
              <a:t>Used on Network Appliance </a:t>
            </a:r>
            <a:r>
              <a:rPr lang="ja-JP" altLang="en-US" smtClean="0"/>
              <a:t>“</a:t>
            </a:r>
            <a:r>
              <a:rPr lang="en-US" altLang="ja-JP" smtClean="0"/>
              <a:t>Filers</a:t>
            </a:r>
            <a:r>
              <a:rPr lang="ja-JP" altLang="en-US" smtClean="0"/>
              <a:t>”</a:t>
            </a:r>
            <a:r>
              <a:rPr lang="en-US" altLang="ja-JP" smtClean="0"/>
              <a:t> – distributed file system appliances</a:t>
            </a:r>
          </a:p>
          <a:p>
            <a:r>
              <a:rPr lang="ja-JP" altLang="en-US" smtClean="0"/>
              <a:t>“</a:t>
            </a:r>
            <a:r>
              <a:rPr lang="en-US" altLang="ja-JP" smtClean="0"/>
              <a:t>Write-anywhere file layout</a:t>
            </a:r>
            <a:r>
              <a:rPr lang="ja-JP" altLang="en-US" smtClean="0"/>
              <a:t>”</a:t>
            </a:r>
            <a:endParaRPr lang="en-US" altLang="ja-JP" smtClean="0"/>
          </a:p>
          <a:p>
            <a:r>
              <a:rPr lang="en-US" altLang="zh-CN" smtClean="0"/>
              <a:t>Serves up NFS, CIFS, http, ftp</a:t>
            </a:r>
          </a:p>
          <a:p>
            <a:r>
              <a:rPr lang="en-US" altLang="zh-CN" smtClean="0"/>
              <a:t>Random I/O optimized, write optimized</a:t>
            </a:r>
          </a:p>
          <a:p>
            <a:pPr lvl="1"/>
            <a:r>
              <a:rPr lang="en-US" altLang="zh-CN" smtClean="0"/>
              <a:t>NVRAM for write caching</a:t>
            </a:r>
          </a:p>
          <a:p>
            <a:r>
              <a:rPr lang="en-US" altLang="zh-CN" smtClean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947738" y="369888"/>
            <a:ext cx="120824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The WAFL File Layout</a:t>
            </a:r>
          </a:p>
        </p:txBody>
      </p:sp>
      <p:pic>
        <p:nvPicPr>
          <p:cNvPr id="126979" name="Picture 4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2592388"/>
            <a:ext cx="1184433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3238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mtClean="0"/>
              <a:t>Snapshots in WAFL</a:t>
            </a:r>
          </a:p>
        </p:txBody>
      </p:sp>
      <p:pic>
        <p:nvPicPr>
          <p:cNvPr id="1290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1392238"/>
            <a:ext cx="5557837" cy="68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 smtClean="0"/>
              <a:t>End of Chapter 12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File System Layers (Cont.)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File organization module </a:t>
            </a:r>
            <a:r>
              <a:rPr lang="en-US" altLang="zh-CN" smtClean="0"/>
              <a:t>understands files, logical address, and physical blocks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Translates logical block # to physical block #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Manages free space, disk allocation</a:t>
            </a:r>
          </a:p>
          <a:p>
            <a:pPr marL="488950" lvl="1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b="1" smtClean="0">
                <a:solidFill>
                  <a:srgbClr val="3366FF"/>
                </a:solidFill>
              </a:rPr>
              <a:t>Logical file system </a:t>
            </a:r>
            <a:r>
              <a:rPr lang="en-US" altLang="zh-CN" smtClean="0"/>
              <a:t>manages metadata information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Translates file name into file number, file handle, location by maintaining file control blocks (</a:t>
            </a:r>
            <a:r>
              <a:rPr lang="en-US" altLang="zh-CN" b="1" smtClean="0">
                <a:solidFill>
                  <a:srgbClr val="3366FF"/>
                </a:solidFill>
              </a:rPr>
              <a:t>inodes</a:t>
            </a:r>
            <a:r>
              <a:rPr lang="en-US" altLang="zh-CN" smtClean="0"/>
              <a:t> in Unix)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Directory management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Protection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File System Layers (Cont.)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8950" lvl="1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Layering useful for reducing complexity and redundancy, but adds overhead and can decrease performance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Logical layers can be implemented by any coding method according to OS designer</a:t>
            </a:r>
          </a:p>
          <a:p>
            <a:pPr marL="488950" lvl="1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Many file systems, sometimes many within an operating system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Each with its own format (CD-ROM is ISO 9660; Unix has </a:t>
            </a:r>
            <a:r>
              <a:rPr lang="en-US" altLang="zh-CN" b="1" smtClean="0">
                <a:solidFill>
                  <a:srgbClr val="3366FF"/>
                </a:solidFill>
              </a:rPr>
              <a:t>UFS</a:t>
            </a:r>
            <a:r>
              <a:rPr lang="en-US" altLang="zh-CN" smtClean="0"/>
              <a:t>, FFS;  Windows has FAT, FAT32, NTFS as well as floppy, CD, DVD Blu-ray, Linux has more than 40 types, with </a:t>
            </a:r>
            <a:r>
              <a:rPr lang="en-US" altLang="zh-CN" b="1" smtClean="0">
                <a:solidFill>
                  <a:srgbClr val="3366FF"/>
                </a:solidFill>
              </a:rPr>
              <a:t>extended file system </a:t>
            </a:r>
            <a:r>
              <a:rPr lang="en-US" altLang="zh-CN" smtClean="0"/>
              <a:t>ext2 and ext3 leading; plus distributed file systems, etc)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zh-CN" smtClean="0"/>
              <a:t>New ones still arriving – ZFS, GoogleFS, Oracle ASM, FUSE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3847</TotalTime>
  <Words>3658</Words>
  <Application>Microsoft Macintosh PowerPoint</Application>
  <PresentationFormat>自定义</PresentationFormat>
  <Paragraphs>548</Paragraphs>
  <Slides>77</Slides>
  <Notes>63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os-8</vt:lpstr>
      <vt:lpstr>Chapter 11:  File System Implementation</vt:lpstr>
      <vt:lpstr>Objectives</vt:lpstr>
      <vt:lpstr> Chapter 12: File System Implementation</vt:lpstr>
      <vt:lpstr>File-System Structure</vt:lpstr>
      <vt:lpstr>File-System Structure (Cont.)</vt:lpstr>
      <vt:lpstr>Layered File System</vt:lpstr>
      <vt:lpstr>File System Layers</vt:lpstr>
      <vt:lpstr>File System Layers (Cont.)</vt:lpstr>
      <vt:lpstr>File System Layers (Cont.)</vt:lpstr>
      <vt:lpstr> Chapter 12: File System Implementation</vt:lpstr>
      <vt:lpstr>File-System Implementation</vt:lpstr>
      <vt:lpstr>File-System Implementation (Cont.)</vt:lpstr>
      <vt:lpstr>In-Memory File System Structures</vt:lpstr>
      <vt:lpstr>In-Memory File System Structures</vt:lpstr>
      <vt:lpstr>Partitions and Mounting</vt:lpstr>
      <vt:lpstr>Partitions and Mounting (Cont.)</vt:lpstr>
      <vt:lpstr>Virtual File Systems</vt:lpstr>
      <vt:lpstr>Virtual File Systems (Cont.)</vt:lpstr>
      <vt:lpstr>Virtual File System Implementation</vt:lpstr>
      <vt:lpstr> Chapter 12: File System Implementation</vt:lpstr>
      <vt:lpstr>Directory Implementation</vt:lpstr>
      <vt:lpstr> Chapter 12: File System Implementation</vt:lpstr>
      <vt:lpstr>Allocation Methods - Contiguous</vt:lpstr>
      <vt:lpstr>Contiguous Allocation</vt:lpstr>
      <vt:lpstr>Extent-Based Systems</vt:lpstr>
      <vt:lpstr>Allocation Methods - Linked</vt:lpstr>
      <vt:lpstr>Linked Allocation</vt:lpstr>
      <vt:lpstr>Linked Allocation</vt:lpstr>
      <vt:lpstr>Allocation Methods – Linked (Cont.)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 (4K bytes per block, 32-bit addresses)</vt:lpstr>
      <vt:lpstr>Performance</vt:lpstr>
      <vt:lpstr>Performance (Cont.)</vt:lpstr>
      <vt:lpstr> Chapter 12: File System Implementation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Free-Space Management (Cont.)</vt:lpstr>
      <vt:lpstr> Chapter 12: File System Implementation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 Chapter 12: File System Implementation</vt:lpstr>
      <vt:lpstr>Recovery</vt:lpstr>
      <vt:lpstr>Log Structured File Systems</vt:lpstr>
      <vt:lpstr>Log Structured File Systems (Cont.)</vt:lpstr>
      <vt:lpstr> Chapter 12: File System Implementation</vt:lpstr>
      <vt:lpstr>The Sun Network File System (NFS)</vt:lpstr>
      <vt:lpstr>NFS (Cont.)</vt:lpstr>
      <vt:lpstr>NFS (Cont.)</vt:lpstr>
      <vt:lpstr>Three Independent File Systems</vt:lpstr>
      <vt:lpstr>Mounting in NFS </vt:lpstr>
      <vt:lpstr>NFS Mount Protocol</vt:lpstr>
      <vt:lpstr>NFS Mount Protocol (Cont.)</vt:lpstr>
      <vt:lpstr>NFS Protocol</vt:lpstr>
      <vt:lpstr>NFS Protocol (Cont.)</vt:lpstr>
      <vt:lpstr>Three Major Layers of NFS Architecture </vt:lpstr>
      <vt:lpstr>Schematic View of NFS Architecture </vt:lpstr>
      <vt:lpstr>NFS Path-Name Translation</vt:lpstr>
      <vt:lpstr>NFS Remote Operations</vt:lpstr>
      <vt:lpstr>NFS Remote Operations (Cont.)</vt:lpstr>
      <vt:lpstr> Chapter 12: File System Implementation</vt:lpstr>
      <vt:lpstr>Example: WAFL File System</vt:lpstr>
      <vt:lpstr>The WAFL File Layout</vt:lpstr>
      <vt:lpstr>Snapshots in WAFL</vt:lpstr>
      <vt:lpstr>End of Chapter 12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yufei liu</cp:lastModifiedBy>
  <cp:revision>164</cp:revision>
  <cp:lastPrinted>2011-04-04T02:19:50Z</cp:lastPrinted>
  <dcterms:created xsi:type="dcterms:W3CDTF">2011-04-03T15:01:31Z</dcterms:created>
  <dcterms:modified xsi:type="dcterms:W3CDTF">2014-06-03T12:10:25Z</dcterms:modified>
</cp:coreProperties>
</file>